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swald Bold" charset="1" panose="00000800000000000000"/>
      <p:regular r:id="rId18"/>
    </p:embeddedFont>
    <p:embeddedFont>
      <p:font typeface="Inter Bold" charset="1" panose="020B0802030000000004"/>
      <p:regular r:id="rId19"/>
    </p:embeddedFont>
    <p:embeddedFont>
      <p:font typeface="Inter" charset="1" panose="020B050203000000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18.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362712">
            <a:off x="9578762" y="-140305"/>
            <a:ext cx="8115300" cy="11986464"/>
            <a:chOff x="0" y="0"/>
            <a:chExt cx="412723" cy="609600"/>
          </a:xfrm>
        </p:grpSpPr>
        <p:sp>
          <p:nvSpPr>
            <p:cNvPr name="Freeform 3" id="3"/>
            <p:cNvSpPr/>
            <p:nvPr/>
          </p:nvSpPr>
          <p:spPr>
            <a:xfrm flipH="false" flipV="false" rot="0">
              <a:off x="0" y="0"/>
              <a:ext cx="412723" cy="609600"/>
            </a:xfrm>
            <a:custGeom>
              <a:avLst/>
              <a:gdLst/>
              <a:ahLst/>
              <a:cxnLst/>
              <a:rect r="r" b="b" t="t" l="l"/>
              <a:pathLst>
                <a:path h="609600" w="412723">
                  <a:moveTo>
                    <a:pt x="203200" y="0"/>
                  </a:moveTo>
                  <a:lnTo>
                    <a:pt x="412723" y="0"/>
                  </a:lnTo>
                  <a:lnTo>
                    <a:pt x="209523" y="609600"/>
                  </a:lnTo>
                  <a:lnTo>
                    <a:pt x="0" y="609600"/>
                  </a:lnTo>
                  <a:lnTo>
                    <a:pt x="203200" y="0"/>
                  </a:lnTo>
                  <a:close/>
                </a:path>
              </a:pathLst>
            </a:custGeom>
            <a:gradFill rotWithShape="true">
              <a:gsLst>
                <a:gs pos="0">
                  <a:srgbClr val="F06457">
                    <a:alpha val="100000"/>
                  </a:srgbClr>
                </a:gs>
                <a:gs pos="100000">
                  <a:srgbClr val="F06457">
                    <a:alpha val="0"/>
                  </a:srgbClr>
                </a:gs>
              </a:gsLst>
              <a:lin ang="5400000"/>
            </a:gradFill>
          </p:spPr>
        </p:sp>
        <p:sp>
          <p:nvSpPr>
            <p:cNvPr name="TextBox 4" id="4"/>
            <p:cNvSpPr txBox="true"/>
            <p:nvPr/>
          </p:nvSpPr>
          <p:spPr>
            <a:xfrm>
              <a:off x="101600" y="19050"/>
              <a:ext cx="209523" cy="590550"/>
            </a:xfrm>
            <a:prstGeom prst="rect">
              <a:avLst/>
            </a:prstGeom>
          </p:spPr>
          <p:txBody>
            <a:bodyPr anchor="ctr" rtlCol="false" tIns="50800" lIns="50800" bIns="50800" rIns="50800"/>
            <a:lstStyle/>
            <a:p>
              <a:pPr algn="ctr">
                <a:lnSpc>
                  <a:spcPts val="2750"/>
                </a:lnSpc>
              </a:pPr>
            </a:p>
          </p:txBody>
        </p:sp>
      </p:grpSp>
      <p:grpSp>
        <p:nvGrpSpPr>
          <p:cNvPr name="Group 5" id="5"/>
          <p:cNvGrpSpPr/>
          <p:nvPr/>
        </p:nvGrpSpPr>
        <p:grpSpPr>
          <a:xfrm rot="0">
            <a:off x="11323155" y="-102870"/>
            <a:ext cx="7088169" cy="10600398"/>
            <a:chOff x="0" y="0"/>
            <a:chExt cx="6878440" cy="10286746"/>
          </a:xfrm>
        </p:grpSpPr>
        <p:sp>
          <p:nvSpPr>
            <p:cNvPr name="Freeform 6" id="6"/>
            <p:cNvSpPr/>
            <p:nvPr/>
          </p:nvSpPr>
          <p:spPr>
            <a:xfrm flipH="false" flipV="false" rot="0">
              <a:off x="-2794" y="-127"/>
              <a:ext cx="6881234" cy="10286873"/>
            </a:xfrm>
            <a:custGeom>
              <a:avLst/>
              <a:gdLst/>
              <a:ahLst/>
              <a:cxnLst/>
              <a:rect r="r" b="b" t="t" l="l"/>
              <a:pathLst>
                <a:path h="10286873" w="6881234">
                  <a:moveTo>
                    <a:pt x="6881234" y="10251440"/>
                  </a:moveTo>
                  <a:cubicBezTo>
                    <a:pt x="6881234" y="10284587"/>
                    <a:pt x="6872704" y="10286873"/>
                    <a:pt x="6850467" y="10286873"/>
                  </a:cubicBezTo>
                  <a:cubicBezTo>
                    <a:pt x="4568214" y="10286238"/>
                    <a:pt x="2286063" y="10286238"/>
                    <a:pt x="3809" y="10286238"/>
                  </a:cubicBezTo>
                  <a:cubicBezTo>
                    <a:pt x="0" y="10272395"/>
                    <a:pt x="5637" y="10259822"/>
                    <a:pt x="7972" y="10246995"/>
                  </a:cubicBezTo>
                  <a:cubicBezTo>
                    <a:pt x="108291" y="9685401"/>
                    <a:pt x="208712" y="9123934"/>
                    <a:pt x="309335" y="8562467"/>
                  </a:cubicBezTo>
                  <a:cubicBezTo>
                    <a:pt x="452807" y="7761986"/>
                    <a:pt x="596584" y="6961632"/>
                    <a:pt x="739955" y="6161151"/>
                  </a:cubicBezTo>
                  <a:cubicBezTo>
                    <a:pt x="917036" y="5172583"/>
                    <a:pt x="1093711" y="4184015"/>
                    <a:pt x="1270690" y="3195574"/>
                  </a:cubicBezTo>
                  <a:cubicBezTo>
                    <a:pt x="1450513" y="2191385"/>
                    <a:pt x="1630437" y="1187323"/>
                    <a:pt x="1810767" y="183261"/>
                  </a:cubicBezTo>
                  <a:cubicBezTo>
                    <a:pt x="1821733" y="122174"/>
                    <a:pt x="1828739" y="59690"/>
                    <a:pt x="1846508" y="635"/>
                  </a:cubicBezTo>
                  <a:cubicBezTo>
                    <a:pt x="3514563" y="635"/>
                    <a:pt x="5182617" y="635"/>
                    <a:pt x="6850671" y="0"/>
                  </a:cubicBezTo>
                  <a:cubicBezTo>
                    <a:pt x="6873314" y="0"/>
                    <a:pt x="6881030" y="3429"/>
                    <a:pt x="6881030" y="35814"/>
                  </a:cubicBezTo>
                  <a:cubicBezTo>
                    <a:pt x="6880421" y="3441065"/>
                    <a:pt x="6880421" y="6846316"/>
                    <a:pt x="6881234" y="10251440"/>
                  </a:cubicBezTo>
                  <a:close/>
                </a:path>
              </a:pathLst>
            </a:custGeom>
            <a:blipFill>
              <a:blip r:embed="rId2"/>
              <a:stretch>
                <a:fillRect l="0" t="-151" r="0" b="-151"/>
              </a:stretch>
            </a:blipFill>
          </p:spPr>
        </p:sp>
      </p:grpSp>
      <p:sp>
        <p:nvSpPr>
          <p:cNvPr name="Freeform 7" id="7"/>
          <p:cNvSpPr/>
          <p:nvPr/>
        </p:nvSpPr>
        <p:spPr>
          <a:xfrm flipH="false" flipV="false" rot="-5400000">
            <a:off x="1717342" y="8615144"/>
            <a:ext cx="401002" cy="401002"/>
          </a:xfrm>
          <a:custGeom>
            <a:avLst/>
            <a:gdLst/>
            <a:ahLst/>
            <a:cxnLst/>
            <a:rect r="r" b="b" t="t" l="l"/>
            <a:pathLst>
              <a:path h="401002" w="401002">
                <a:moveTo>
                  <a:pt x="0" y="0"/>
                </a:moveTo>
                <a:lnTo>
                  <a:pt x="401003" y="0"/>
                </a:lnTo>
                <a:lnTo>
                  <a:pt x="401003" y="401003"/>
                </a:lnTo>
                <a:lnTo>
                  <a:pt x="0" y="401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7233" y="284866"/>
            <a:ext cx="1100266" cy="504122"/>
          </a:xfrm>
          <a:custGeom>
            <a:avLst/>
            <a:gdLst/>
            <a:ahLst/>
            <a:cxnLst/>
            <a:rect r="r" b="b" t="t" l="l"/>
            <a:pathLst>
              <a:path h="504122" w="1100266">
                <a:moveTo>
                  <a:pt x="0" y="0"/>
                </a:moveTo>
                <a:lnTo>
                  <a:pt x="1100267" y="0"/>
                </a:lnTo>
                <a:lnTo>
                  <a:pt x="1100267" y="504122"/>
                </a:lnTo>
                <a:lnTo>
                  <a:pt x="0" y="504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44943">
            <a:off x="12182142" y="-866381"/>
            <a:ext cx="1844138" cy="1888782"/>
          </a:xfrm>
          <a:custGeom>
            <a:avLst/>
            <a:gdLst/>
            <a:ahLst/>
            <a:cxnLst/>
            <a:rect r="r" b="b" t="t" l="l"/>
            <a:pathLst>
              <a:path h="1888782" w="1844138">
                <a:moveTo>
                  <a:pt x="0" y="0"/>
                </a:moveTo>
                <a:lnTo>
                  <a:pt x="1844138" y="0"/>
                </a:lnTo>
                <a:lnTo>
                  <a:pt x="1844138" y="1888782"/>
                </a:lnTo>
                <a:lnTo>
                  <a:pt x="0" y="18887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4032" y="1112838"/>
            <a:ext cx="12563804" cy="2035287"/>
          </a:xfrm>
          <a:prstGeom prst="rect">
            <a:avLst/>
          </a:prstGeom>
        </p:spPr>
        <p:txBody>
          <a:bodyPr anchor="t" rtlCol="false" tIns="0" lIns="0" bIns="0" rIns="0">
            <a:spAutoFit/>
          </a:bodyPr>
          <a:lstStyle/>
          <a:p>
            <a:pPr algn="ctr">
              <a:lnSpc>
                <a:spcPts val="8138"/>
              </a:lnSpc>
            </a:pPr>
            <a:r>
              <a:rPr lang="en-US" b="true" sz="6073">
                <a:solidFill>
                  <a:srgbClr val="FFFFFF"/>
                </a:solidFill>
                <a:latin typeface="Oswald Bold"/>
                <a:ea typeface="Oswald Bold"/>
                <a:cs typeface="Oswald Bold"/>
                <a:sym typeface="Oswald Bold"/>
              </a:rPr>
              <a:t>SMARTSHELFX –  INVENTORY FORECAST &amp; AUTO-RESTOCK</a:t>
            </a:r>
          </a:p>
        </p:txBody>
      </p:sp>
      <p:sp>
        <p:nvSpPr>
          <p:cNvPr name="TextBox 11" id="11"/>
          <p:cNvSpPr txBox="true"/>
          <p:nvPr/>
        </p:nvSpPr>
        <p:spPr>
          <a:xfrm rot="0">
            <a:off x="764880" y="3541632"/>
            <a:ext cx="5444415" cy="4603539"/>
          </a:xfrm>
          <a:prstGeom prst="rect">
            <a:avLst/>
          </a:prstGeom>
        </p:spPr>
        <p:txBody>
          <a:bodyPr anchor="t" rtlCol="false" tIns="0" lIns="0" bIns="0" rIns="0">
            <a:spAutoFit/>
          </a:bodyPr>
          <a:lstStyle/>
          <a:p>
            <a:pPr algn="just">
              <a:lnSpc>
                <a:spcPts val="5193"/>
              </a:lnSpc>
            </a:pPr>
            <a:r>
              <a:rPr lang="en-US" sz="4222" b="true">
                <a:solidFill>
                  <a:srgbClr val="F06457"/>
                </a:solidFill>
                <a:latin typeface="Inter Bold"/>
                <a:ea typeface="Inter Bold"/>
                <a:cs typeface="Inter Bold"/>
                <a:sym typeface="Inter Bold"/>
              </a:rPr>
              <a:t>Team Members :</a:t>
            </a:r>
          </a:p>
          <a:p>
            <a:pPr algn="just">
              <a:lnSpc>
                <a:spcPts val="5193"/>
              </a:lnSpc>
            </a:pPr>
            <a:r>
              <a:rPr lang="en-US" sz="4222">
                <a:solidFill>
                  <a:srgbClr val="FFFFFF"/>
                </a:solidFill>
                <a:latin typeface="Inter"/>
                <a:ea typeface="Inter"/>
                <a:cs typeface="Inter"/>
                <a:sym typeface="Inter"/>
              </a:rPr>
              <a:t>Varun Namdev</a:t>
            </a:r>
          </a:p>
          <a:p>
            <a:pPr algn="just">
              <a:lnSpc>
                <a:spcPts val="5193"/>
              </a:lnSpc>
            </a:pPr>
            <a:r>
              <a:rPr lang="en-US" sz="4222">
                <a:solidFill>
                  <a:srgbClr val="FFFFFF"/>
                </a:solidFill>
                <a:latin typeface="Inter"/>
                <a:ea typeface="Inter"/>
                <a:cs typeface="Inter"/>
                <a:sym typeface="Inter"/>
              </a:rPr>
              <a:t>Lavanya Janarthanan</a:t>
            </a:r>
          </a:p>
          <a:p>
            <a:pPr algn="just">
              <a:lnSpc>
                <a:spcPts val="5193"/>
              </a:lnSpc>
            </a:pPr>
            <a:r>
              <a:rPr lang="en-US" sz="4222">
                <a:solidFill>
                  <a:srgbClr val="FFFFFF"/>
                </a:solidFill>
                <a:latin typeface="Inter"/>
                <a:ea typeface="Inter"/>
                <a:cs typeface="Inter"/>
                <a:sym typeface="Inter"/>
              </a:rPr>
              <a:t>Ravi Aluri</a:t>
            </a:r>
          </a:p>
          <a:p>
            <a:pPr algn="just">
              <a:lnSpc>
                <a:spcPts val="5193"/>
              </a:lnSpc>
            </a:pPr>
            <a:r>
              <a:rPr lang="en-US" sz="4222">
                <a:solidFill>
                  <a:srgbClr val="FFFFFF"/>
                </a:solidFill>
                <a:latin typeface="Inter"/>
                <a:ea typeface="Inter"/>
                <a:cs typeface="Inter"/>
                <a:sym typeface="Inter"/>
              </a:rPr>
              <a:t>Suraj Thoke</a:t>
            </a:r>
          </a:p>
          <a:p>
            <a:pPr algn="just">
              <a:lnSpc>
                <a:spcPts val="5193"/>
              </a:lnSpc>
            </a:pPr>
            <a:r>
              <a:rPr lang="en-US" sz="4222">
                <a:solidFill>
                  <a:srgbClr val="FFFFFF"/>
                </a:solidFill>
                <a:latin typeface="Inter"/>
                <a:ea typeface="Inter"/>
                <a:cs typeface="Inter"/>
                <a:sym typeface="Inter"/>
              </a:rPr>
              <a:t>Danisa Subhani</a:t>
            </a:r>
          </a:p>
          <a:p>
            <a:pPr algn="just">
              <a:lnSpc>
                <a:spcPts val="5193"/>
              </a:lnSpc>
            </a:pPr>
            <a:r>
              <a:rPr lang="en-US" sz="4222">
                <a:solidFill>
                  <a:srgbClr val="FFFFFF"/>
                </a:solidFill>
                <a:latin typeface="Inter"/>
                <a:ea typeface="Inter"/>
                <a:cs typeface="Inter"/>
                <a:sym typeface="Inter"/>
              </a:rPr>
              <a:t>Warle Shreekant</a:t>
            </a:r>
          </a:p>
        </p:txBody>
      </p:sp>
      <p:sp>
        <p:nvSpPr>
          <p:cNvPr name="TextBox 12" id="12"/>
          <p:cNvSpPr txBox="true"/>
          <p:nvPr/>
        </p:nvSpPr>
        <p:spPr>
          <a:xfrm rot="0">
            <a:off x="-1022401" y="9054247"/>
            <a:ext cx="10166401" cy="647872"/>
          </a:xfrm>
          <a:prstGeom prst="rect">
            <a:avLst/>
          </a:prstGeom>
        </p:spPr>
        <p:txBody>
          <a:bodyPr anchor="t" rtlCol="false" tIns="0" lIns="0" bIns="0" rIns="0">
            <a:spAutoFit/>
          </a:bodyPr>
          <a:lstStyle/>
          <a:p>
            <a:pPr algn="ctr">
              <a:lnSpc>
                <a:spcPts val="4964"/>
              </a:lnSpc>
              <a:spcBef>
                <a:spcPct val="0"/>
              </a:spcBef>
            </a:pPr>
            <a:r>
              <a:rPr lang="en-US" b="true" sz="4513">
                <a:solidFill>
                  <a:srgbClr val="F06457"/>
                </a:solidFill>
                <a:latin typeface="Inter Bold"/>
                <a:ea typeface="Inter Bold"/>
                <a:cs typeface="Inter Bold"/>
                <a:sym typeface="Inter Bold"/>
              </a:rPr>
              <a:t>Mentor : </a:t>
            </a:r>
            <a:r>
              <a:rPr lang="en-US" sz="4513">
                <a:solidFill>
                  <a:srgbClr val="FFFFFF"/>
                </a:solidFill>
                <a:latin typeface="Inter"/>
                <a:ea typeface="Inter"/>
                <a:cs typeface="Inter"/>
                <a:sym typeface="Inter"/>
              </a:rPr>
              <a:t>Suramya Biswas</a:t>
            </a:r>
          </a:p>
        </p:txBody>
      </p:sp>
      <p:grpSp>
        <p:nvGrpSpPr>
          <p:cNvPr name="Group 13" id="13"/>
          <p:cNvGrpSpPr/>
          <p:nvPr/>
        </p:nvGrpSpPr>
        <p:grpSpPr>
          <a:xfrm rot="0">
            <a:off x="6639506" y="3752929"/>
            <a:ext cx="4085259" cy="4199995"/>
            <a:chOff x="0" y="0"/>
            <a:chExt cx="812800" cy="835628"/>
          </a:xfrm>
        </p:grpSpPr>
        <p:sp>
          <p:nvSpPr>
            <p:cNvPr name="Freeform 14" id="14"/>
            <p:cNvSpPr/>
            <p:nvPr/>
          </p:nvSpPr>
          <p:spPr>
            <a:xfrm flipH="false" flipV="false" rot="0">
              <a:off x="0" y="0"/>
              <a:ext cx="812800" cy="835628"/>
            </a:xfrm>
            <a:custGeom>
              <a:avLst/>
              <a:gdLst/>
              <a:ahLst/>
              <a:cxnLst/>
              <a:rect r="r" b="b" t="t" l="l"/>
              <a:pathLst>
                <a:path h="835628" w="812800">
                  <a:moveTo>
                    <a:pt x="406400" y="0"/>
                  </a:moveTo>
                  <a:cubicBezTo>
                    <a:pt x="181951" y="0"/>
                    <a:pt x="0" y="187062"/>
                    <a:pt x="0" y="417814"/>
                  </a:cubicBezTo>
                  <a:cubicBezTo>
                    <a:pt x="0" y="648566"/>
                    <a:pt x="181951" y="835628"/>
                    <a:pt x="406400" y="835628"/>
                  </a:cubicBezTo>
                  <a:cubicBezTo>
                    <a:pt x="630849" y="835628"/>
                    <a:pt x="812800" y="648566"/>
                    <a:pt x="812800" y="417814"/>
                  </a:cubicBezTo>
                  <a:cubicBezTo>
                    <a:pt x="812800" y="187062"/>
                    <a:pt x="630849" y="0"/>
                    <a:pt x="406400" y="0"/>
                  </a:cubicBezTo>
                  <a:close/>
                </a:path>
              </a:pathLst>
            </a:custGeom>
            <a:blipFill>
              <a:blip r:embed="rId9"/>
              <a:stretch>
                <a:fillRect l="-27106" t="0" r="-27106" b="0"/>
              </a:stretch>
            </a:blipFill>
            <a:ln cap="sq">
              <a:noFill/>
              <a:prstDash val="solid"/>
              <a:miter/>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89980" y="552978"/>
            <a:ext cx="741467" cy="339727"/>
          </a:xfrm>
          <a:custGeom>
            <a:avLst/>
            <a:gdLst/>
            <a:ahLst/>
            <a:cxnLst/>
            <a:rect r="r" b="b" t="t" l="l"/>
            <a:pathLst>
              <a:path h="339727" w="741467">
                <a:moveTo>
                  <a:pt x="0" y="0"/>
                </a:moveTo>
                <a:lnTo>
                  <a:pt x="741467" y="0"/>
                </a:lnTo>
                <a:lnTo>
                  <a:pt x="741467" y="339726"/>
                </a:lnTo>
                <a:lnTo>
                  <a:pt x="0" y="339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4943">
            <a:off x="16799255" y="-667365"/>
            <a:ext cx="1844138" cy="1888782"/>
          </a:xfrm>
          <a:custGeom>
            <a:avLst/>
            <a:gdLst/>
            <a:ahLst/>
            <a:cxnLst/>
            <a:rect r="r" b="b" t="t" l="l"/>
            <a:pathLst>
              <a:path h="1888782" w="1844138">
                <a:moveTo>
                  <a:pt x="0" y="0"/>
                </a:moveTo>
                <a:lnTo>
                  <a:pt x="1844139" y="0"/>
                </a:lnTo>
                <a:lnTo>
                  <a:pt x="1844139" y="1888782"/>
                </a:lnTo>
                <a:lnTo>
                  <a:pt x="0" y="1888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758442" y="5713948"/>
            <a:ext cx="4226895" cy="3520669"/>
            <a:chOff x="0" y="0"/>
            <a:chExt cx="2746594" cy="2287696"/>
          </a:xfrm>
        </p:grpSpPr>
        <p:sp>
          <p:nvSpPr>
            <p:cNvPr name="Freeform 5" id="5"/>
            <p:cNvSpPr/>
            <p:nvPr/>
          </p:nvSpPr>
          <p:spPr>
            <a:xfrm flipH="false" flipV="false" rot="0">
              <a:off x="0" y="0"/>
              <a:ext cx="2746594" cy="2287696"/>
            </a:xfrm>
            <a:custGeom>
              <a:avLst/>
              <a:gdLst/>
              <a:ahLst/>
              <a:cxnLst/>
              <a:rect r="r" b="b" t="t" l="l"/>
              <a:pathLst>
                <a:path h="2287696" w="2746594">
                  <a:moveTo>
                    <a:pt x="56779" y="0"/>
                  </a:moveTo>
                  <a:lnTo>
                    <a:pt x="2689815" y="0"/>
                  </a:lnTo>
                  <a:cubicBezTo>
                    <a:pt x="2704874" y="0"/>
                    <a:pt x="2719316" y="5982"/>
                    <a:pt x="2729964" y="16630"/>
                  </a:cubicBezTo>
                  <a:cubicBezTo>
                    <a:pt x="2740612" y="27278"/>
                    <a:pt x="2746594" y="41720"/>
                    <a:pt x="2746594" y="56779"/>
                  </a:cubicBezTo>
                  <a:lnTo>
                    <a:pt x="2746594" y="2230917"/>
                  </a:lnTo>
                  <a:cubicBezTo>
                    <a:pt x="2746594" y="2245976"/>
                    <a:pt x="2740612" y="2260417"/>
                    <a:pt x="2729964" y="2271066"/>
                  </a:cubicBezTo>
                  <a:cubicBezTo>
                    <a:pt x="2719316" y="2281714"/>
                    <a:pt x="2704874" y="2287696"/>
                    <a:pt x="2689815" y="2287696"/>
                  </a:cubicBezTo>
                  <a:lnTo>
                    <a:pt x="56779" y="2287696"/>
                  </a:lnTo>
                  <a:cubicBezTo>
                    <a:pt x="41720" y="2287696"/>
                    <a:pt x="27278" y="2281714"/>
                    <a:pt x="16630" y="2271066"/>
                  </a:cubicBezTo>
                  <a:cubicBezTo>
                    <a:pt x="5982" y="2260417"/>
                    <a:pt x="0" y="2245976"/>
                    <a:pt x="0" y="2230917"/>
                  </a:cubicBezTo>
                  <a:lnTo>
                    <a:pt x="0" y="56779"/>
                  </a:lnTo>
                  <a:cubicBezTo>
                    <a:pt x="0" y="41720"/>
                    <a:pt x="5982" y="27278"/>
                    <a:pt x="16630" y="16630"/>
                  </a:cubicBezTo>
                  <a:cubicBezTo>
                    <a:pt x="27278" y="5982"/>
                    <a:pt x="41720" y="0"/>
                    <a:pt x="56779" y="0"/>
                  </a:cubicBezTo>
                  <a:close/>
                </a:path>
              </a:pathLst>
            </a:custGeom>
            <a:gradFill rotWithShape="true">
              <a:gsLst>
                <a:gs pos="0">
                  <a:srgbClr val="F06457">
                    <a:alpha val="100000"/>
                  </a:srgbClr>
                </a:gs>
                <a:gs pos="100000">
                  <a:srgbClr val="9F005C">
                    <a:alpha val="100000"/>
                  </a:srgbClr>
                </a:gs>
              </a:gsLst>
              <a:lin ang="0"/>
            </a:gradFill>
          </p:spPr>
        </p:sp>
        <p:sp>
          <p:nvSpPr>
            <p:cNvPr name="TextBox 6" id="6"/>
            <p:cNvSpPr txBox="true"/>
            <p:nvPr/>
          </p:nvSpPr>
          <p:spPr>
            <a:xfrm>
              <a:off x="0" y="19050"/>
              <a:ext cx="2746594" cy="2268646"/>
            </a:xfrm>
            <a:prstGeom prst="rect">
              <a:avLst/>
            </a:prstGeom>
          </p:spPr>
          <p:txBody>
            <a:bodyPr anchor="ctr" rtlCol="false" tIns="50800" lIns="50800" bIns="50800" rIns="50800"/>
            <a:lstStyle/>
            <a:p>
              <a:pPr algn="l">
                <a:lnSpc>
                  <a:spcPts val="2750"/>
                </a:lnSpc>
              </a:pPr>
            </a:p>
          </p:txBody>
        </p:sp>
      </p:grpSp>
      <p:grpSp>
        <p:nvGrpSpPr>
          <p:cNvPr name="Group 7" id="7"/>
          <p:cNvGrpSpPr/>
          <p:nvPr/>
        </p:nvGrpSpPr>
        <p:grpSpPr>
          <a:xfrm rot="0">
            <a:off x="13758442" y="1373896"/>
            <a:ext cx="4226895" cy="3520669"/>
            <a:chOff x="0" y="0"/>
            <a:chExt cx="2746594" cy="2287696"/>
          </a:xfrm>
        </p:grpSpPr>
        <p:sp>
          <p:nvSpPr>
            <p:cNvPr name="Freeform 8" id="8"/>
            <p:cNvSpPr/>
            <p:nvPr/>
          </p:nvSpPr>
          <p:spPr>
            <a:xfrm flipH="false" flipV="false" rot="0">
              <a:off x="0" y="0"/>
              <a:ext cx="2746594" cy="2287696"/>
            </a:xfrm>
            <a:custGeom>
              <a:avLst/>
              <a:gdLst/>
              <a:ahLst/>
              <a:cxnLst/>
              <a:rect r="r" b="b" t="t" l="l"/>
              <a:pathLst>
                <a:path h="2287696" w="2746594">
                  <a:moveTo>
                    <a:pt x="56779" y="0"/>
                  </a:moveTo>
                  <a:lnTo>
                    <a:pt x="2689815" y="0"/>
                  </a:lnTo>
                  <a:cubicBezTo>
                    <a:pt x="2704874" y="0"/>
                    <a:pt x="2719316" y="5982"/>
                    <a:pt x="2729964" y="16630"/>
                  </a:cubicBezTo>
                  <a:cubicBezTo>
                    <a:pt x="2740612" y="27278"/>
                    <a:pt x="2746594" y="41720"/>
                    <a:pt x="2746594" y="56779"/>
                  </a:cubicBezTo>
                  <a:lnTo>
                    <a:pt x="2746594" y="2230917"/>
                  </a:lnTo>
                  <a:cubicBezTo>
                    <a:pt x="2746594" y="2245976"/>
                    <a:pt x="2740612" y="2260417"/>
                    <a:pt x="2729964" y="2271066"/>
                  </a:cubicBezTo>
                  <a:cubicBezTo>
                    <a:pt x="2719316" y="2281714"/>
                    <a:pt x="2704874" y="2287696"/>
                    <a:pt x="2689815" y="2287696"/>
                  </a:cubicBezTo>
                  <a:lnTo>
                    <a:pt x="56779" y="2287696"/>
                  </a:lnTo>
                  <a:cubicBezTo>
                    <a:pt x="41720" y="2287696"/>
                    <a:pt x="27278" y="2281714"/>
                    <a:pt x="16630" y="2271066"/>
                  </a:cubicBezTo>
                  <a:cubicBezTo>
                    <a:pt x="5982" y="2260417"/>
                    <a:pt x="0" y="2245976"/>
                    <a:pt x="0" y="2230917"/>
                  </a:cubicBezTo>
                  <a:lnTo>
                    <a:pt x="0" y="56779"/>
                  </a:lnTo>
                  <a:cubicBezTo>
                    <a:pt x="0" y="41720"/>
                    <a:pt x="5982" y="27278"/>
                    <a:pt x="16630" y="16630"/>
                  </a:cubicBezTo>
                  <a:cubicBezTo>
                    <a:pt x="27278" y="5982"/>
                    <a:pt x="41720" y="0"/>
                    <a:pt x="56779" y="0"/>
                  </a:cubicBezTo>
                  <a:close/>
                </a:path>
              </a:pathLst>
            </a:custGeom>
            <a:gradFill rotWithShape="true">
              <a:gsLst>
                <a:gs pos="0">
                  <a:srgbClr val="F06457">
                    <a:alpha val="100000"/>
                  </a:srgbClr>
                </a:gs>
                <a:gs pos="100000">
                  <a:srgbClr val="9F005C">
                    <a:alpha val="100000"/>
                  </a:srgbClr>
                </a:gs>
              </a:gsLst>
              <a:lin ang="0"/>
            </a:gradFill>
          </p:spPr>
        </p:sp>
        <p:sp>
          <p:nvSpPr>
            <p:cNvPr name="TextBox 9" id="9"/>
            <p:cNvSpPr txBox="true"/>
            <p:nvPr/>
          </p:nvSpPr>
          <p:spPr>
            <a:xfrm>
              <a:off x="0" y="19050"/>
              <a:ext cx="2746594" cy="2268646"/>
            </a:xfrm>
            <a:prstGeom prst="rect">
              <a:avLst/>
            </a:prstGeom>
          </p:spPr>
          <p:txBody>
            <a:bodyPr anchor="ctr" rtlCol="false" tIns="50800" lIns="50800" bIns="50800" rIns="50800"/>
            <a:lstStyle/>
            <a:p>
              <a:pPr algn="l">
                <a:lnSpc>
                  <a:spcPts val="2750"/>
                </a:lnSpc>
              </a:pPr>
            </a:p>
          </p:txBody>
        </p:sp>
      </p:grpSp>
      <p:sp>
        <p:nvSpPr>
          <p:cNvPr name="Freeform 10" id="10"/>
          <p:cNvSpPr/>
          <p:nvPr/>
        </p:nvSpPr>
        <p:spPr>
          <a:xfrm flipH="false" flipV="false" rot="593156">
            <a:off x="17053562" y="9447545"/>
            <a:ext cx="1939751" cy="1986709"/>
          </a:xfrm>
          <a:custGeom>
            <a:avLst/>
            <a:gdLst/>
            <a:ahLst/>
            <a:cxnLst/>
            <a:rect r="r" b="b" t="t" l="l"/>
            <a:pathLst>
              <a:path h="1986709" w="1939751">
                <a:moveTo>
                  <a:pt x="0" y="0"/>
                </a:moveTo>
                <a:lnTo>
                  <a:pt x="1939750" y="0"/>
                </a:lnTo>
                <a:lnTo>
                  <a:pt x="1939750" y="1986710"/>
                </a:lnTo>
                <a:lnTo>
                  <a:pt x="0" y="1986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93156">
            <a:off x="-379896" y="9410065"/>
            <a:ext cx="1939751" cy="1986709"/>
          </a:xfrm>
          <a:custGeom>
            <a:avLst/>
            <a:gdLst/>
            <a:ahLst/>
            <a:cxnLst/>
            <a:rect r="r" b="b" t="t" l="l"/>
            <a:pathLst>
              <a:path h="1986709" w="1939751">
                <a:moveTo>
                  <a:pt x="0" y="0"/>
                </a:moveTo>
                <a:lnTo>
                  <a:pt x="1939751" y="0"/>
                </a:lnTo>
                <a:lnTo>
                  <a:pt x="1939751" y="1986710"/>
                </a:lnTo>
                <a:lnTo>
                  <a:pt x="0" y="1986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51786" y="1146634"/>
            <a:ext cx="12733204" cy="4157622"/>
          </a:xfrm>
          <a:custGeom>
            <a:avLst/>
            <a:gdLst/>
            <a:ahLst/>
            <a:cxnLst/>
            <a:rect r="r" b="b" t="t" l="l"/>
            <a:pathLst>
              <a:path h="4157622" w="12733204">
                <a:moveTo>
                  <a:pt x="0" y="0"/>
                </a:moveTo>
                <a:lnTo>
                  <a:pt x="12733204" y="0"/>
                </a:lnTo>
                <a:lnTo>
                  <a:pt x="12733204" y="4157622"/>
                </a:lnTo>
                <a:lnTo>
                  <a:pt x="0" y="4157622"/>
                </a:lnTo>
                <a:lnTo>
                  <a:pt x="0" y="0"/>
                </a:lnTo>
                <a:close/>
              </a:path>
            </a:pathLst>
          </a:custGeom>
          <a:blipFill>
            <a:blip r:embed="rId6"/>
            <a:stretch>
              <a:fillRect l="0" t="-21422" r="-1211" b="-52936"/>
            </a:stretch>
          </a:blipFill>
        </p:spPr>
      </p:sp>
      <p:sp>
        <p:nvSpPr>
          <p:cNvPr name="Freeform 13" id="13"/>
          <p:cNvSpPr/>
          <p:nvPr/>
        </p:nvSpPr>
        <p:spPr>
          <a:xfrm flipH="false" flipV="false" rot="0">
            <a:off x="351786" y="5967005"/>
            <a:ext cx="12733204" cy="3681918"/>
          </a:xfrm>
          <a:custGeom>
            <a:avLst/>
            <a:gdLst/>
            <a:ahLst/>
            <a:cxnLst/>
            <a:rect r="r" b="b" t="t" l="l"/>
            <a:pathLst>
              <a:path h="3681918" w="12733204">
                <a:moveTo>
                  <a:pt x="0" y="0"/>
                </a:moveTo>
                <a:lnTo>
                  <a:pt x="12733204" y="0"/>
                </a:lnTo>
                <a:lnTo>
                  <a:pt x="12733204" y="3681918"/>
                </a:lnTo>
                <a:lnTo>
                  <a:pt x="0" y="3681918"/>
                </a:lnTo>
                <a:lnTo>
                  <a:pt x="0" y="0"/>
                </a:lnTo>
                <a:close/>
              </a:path>
            </a:pathLst>
          </a:custGeom>
          <a:blipFill>
            <a:blip r:embed="rId7"/>
            <a:stretch>
              <a:fillRect l="0" t="-24217" r="0" b="-70312"/>
            </a:stretch>
          </a:blipFill>
        </p:spPr>
      </p:sp>
      <p:sp>
        <p:nvSpPr>
          <p:cNvPr name="TextBox 14" id="14"/>
          <p:cNvSpPr txBox="true"/>
          <p:nvPr/>
        </p:nvSpPr>
        <p:spPr>
          <a:xfrm rot="0">
            <a:off x="13921228" y="6685518"/>
            <a:ext cx="3771043" cy="2102276"/>
          </a:xfrm>
          <a:prstGeom prst="rect">
            <a:avLst/>
          </a:prstGeom>
        </p:spPr>
        <p:txBody>
          <a:bodyPr anchor="t" rtlCol="false" tIns="0" lIns="0" bIns="0" rIns="0">
            <a:spAutoFit/>
          </a:bodyPr>
          <a:lstStyle/>
          <a:p>
            <a:pPr algn="l">
              <a:lnSpc>
                <a:spcPts val="2785"/>
              </a:lnSpc>
            </a:pPr>
            <a:r>
              <a:rPr lang="en-US" sz="1989">
                <a:solidFill>
                  <a:srgbClr val="FFFFFF"/>
                </a:solidFill>
                <a:latin typeface="Inter"/>
                <a:ea typeface="Inter"/>
                <a:cs typeface="Inter"/>
                <a:sym typeface="Inter"/>
              </a:rPr>
              <a:t>Displays all product purchase transactions with details like rate, quantity, transaction value, and date. Helps in tracking stock inflow and purchase history efficiently.</a:t>
            </a:r>
          </a:p>
        </p:txBody>
      </p:sp>
      <p:sp>
        <p:nvSpPr>
          <p:cNvPr name="TextBox 15" id="15"/>
          <p:cNvSpPr txBox="true"/>
          <p:nvPr/>
        </p:nvSpPr>
        <p:spPr>
          <a:xfrm rot="0">
            <a:off x="13921228" y="6103364"/>
            <a:ext cx="3496493" cy="302667"/>
          </a:xfrm>
          <a:prstGeom prst="rect">
            <a:avLst/>
          </a:prstGeom>
        </p:spPr>
        <p:txBody>
          <a:bodyPr anchor="t" rtlCol="false" tIns="0" lIns="0" bIns="0" rIns="0">
            <a:spAutoFit/>
          </a:bodyPr>
          <a:lstStyle/>
          <a:p>
            <a:pPr algn="l">
              <a:lnSpc>
                <a:spcPts val="2284"/>
              </a:lnSpc>
            </a:pPr>
            <a:r>
              <a:rPr lang="en-US" sz="2076" b="true">
                <a:solidFill>
                  <a:srgbClr val="FFFFFF"/>
                </a:solidFill>
                <a:latin typeface="Inter Bold"/>
                <a:ea typeface="Inter Bold"/>
                <a:cs typeface="Inter Bold"/>
                <a:sym typeface="Inter Bold"/>
              </a:rPr>
              <a:t>PURCHASE LIST:</a:t>
            </a:r>
          </a:p>
        </p:txBody>
      </p:sp>
      <p:sp>
        <p:nvSpPr>
          <p:cNvPr name="TextBox 16" id="16"/>
          <p:cNvSpPr txBox="true"/>
          <p:nvPr/>
        </p:nvSpPr>
        <p:spPr>
          <a:xfrm rot="0">
            <a:off x="13986368" y="2178833"/>
            <a:ext cx="3771043" cy="2454728"/>
          </a:xfrm>
          <a:prstGeom prst="rect">
            <a:avLst/>
          </a:prstGeom>
        </p:spPr>
        <p:txBody>
          <a:bodyPr anchor="t" rtlCol="false" tIns="0" lIns="0" bIns="0" rIns="0">
            <a:spAutoFit/>
          </a:bodyPr>
          <a:lstStyle/>
          <a:p>
            <a:pPr algn="l">
              <a:lnSpc>
                <a:spcPts val="2785"/>
              </a:lnSpc>
            </a:pPr>
            <a:r>
              <a:rPr lang="en-US" sz="1989">
                <a:solidFill>
                  <a:srgbClr val="FFFFFF"/>
                </a:solidFill>
                <a:latin typeface="Inter"/>
                <a:ea typeface="Inter"/>
                <a:cs typeface="Inter"/>
                <a:sym typeface="Inter"/>
              </a:rPr>
              <a:t>Maintains a record of all product issue transactions showing rate, quantity, and total value. Assists in monitoring stock outflow and user accountability.</a:t>
            </a:r>
          </a:p>
          <a:p>
            <a:pPr algn="l">
              <a:lnSpc>
                <a:spcPts val="2785"/>
              </a:lnSpc>
            </a:pPr>
          </a:p>
        </p:txBody>
      </p:sp>
      <p:sp>
        <p:nvSpPr>
          <p:cNvPr name="TextBox 17" id="17"/>
          <p:cNvSpPr txBox="true"/>
          <p:nvPr/>
        </p:nvSpPr>
        <p:spPr>
          <a:xfrm rot="0">
            <a:off x="13922169" y="1766574"/>
            <a:ext cx="3496493" cy="302667"/>
          </a:xfrm>
          <a:prstGeom prst="rect">
            <a:avLst/>
          </a:prstGeom>
        </p:spPr>
        <p:txBody>
          <a:bodyPr anchor="t" rtlCol="false" tIns="0" lIns="0" bIns="0" rIns="0">
            <a:spAutoFit/>
          </a:bodyPr>
          <a:lstStyle/>
          <a:p>
            <a:pPr algn="l">
              <a:lnSpc>
                <a:spcPts val="2284"/>
              </a:lnSpc>
            </a:pPr>
            <a:r>
              <a:rPr lang="en-US" sz="2076" b="true">
                <a:solidFill>
                  <a:srgbClr val="FFFFFF"/>
                </a:solidFill>
                <a:latin typeface="Inter Bold"/>
                <a:ea typeface="Inter Bold"/>
                <a:cs typeface="Inter Bold"/>
                <a:sym typeface="Inter Bold"/>
              </a:rPr>
              <a:t> ISSUE LIST: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6847" y="484898"/>
            <a:ext cx="4634340" cy="3639588"/>
          </a:xfrm>
          <a:custGeom>
            <a:avLst/>
            <a:gdLst/>
            <a:ahLst/>
            <a:cxnLst/>
            <a:rect r="r" b="b" t="t" l="l"/>
            <a:pathLst>
              <a:path h="3639588" w="4634340">
                <a:moveTo>
                  <a:pt x="0" y="0"/>
                </a:moveTo>
                <a:lnTo>
                  <a:pt x="4634340" y="0"/>
                </a:lnTo>
                <a:lnTo>
                  <a:pt x="4634340" y="3639588"/>
                </a:lnTo>
                <a:lnTo>
                  <a:pt x="0" y="3639588"/>
                </a:lnTo>
                <a:lnTo>
                  <a:pt x="0" y="0"/>
                </a:lnTo>
                <a:close/>
              </a:path>
            </a:pathLst>
          </a:custGeom>
          <a:blipFill>
            <a:blip r:embed="rId2"/>
            <a:stretch>
              <a:fillRect l="0" t="-13665" r="0" b="-13665"/>
            </a:stretch>
          </a:blipFill>
        </p:spPr>
      </p:sp>
      <p:sp>
        <p:nvSpPr>
          <p:cNvPr name="Freeform 3" id="3"/>
          <p:cNvSpPr/>
          <p:nvPr/>
        </p:nvSpPr>
        <p:spPr>
          <a:xfrm flipH="false" flipV="false" rot="0">
            <a:off x="166847" y="5448921"/>
            <a:ext cx="3639588" cy="3639588"/>
          </a:xfrm>
          <a:custGeom>
            <a:avLst/>
            <a:gdLst/>
            <a:ahLst/>
            <a:cxnLst/>
            <a:rect r="r" b="b" t="t" l="l"/>
            <a:pathLst>
              <a:path h="3639588" w="3639588">
                <a:moveTo>
                  <a:pt x="0" y="0"/>
                </a:moveTo>
                <a:lnTo>
                  <a:pt x="3639588" y="0"/>
                </a:lnTo>
                <a:lnTo>
                  <a:pt x="3639588" y="3639588"/>
                </a:lnTo>
                <a:lnTo>
                  <a:pt x="0" y="3639588"/>
                </a:lnTo>
                <a:lnTo>
                  <a:pt x="0" y="0"/>
                </a:lnTo>
                <a:close/>
              </a:path>
            </a:pathLst>
          </a:custGeom>
          <a:blipFill>
            <a:blip r:embed="rId3"/>
            <a:stretch>
              <a:fillRect l="0" t="0" r="0" b="0"/>
            </a:stretch>
          </a:blipFill>
        </p:spPr>
      </p:sp>
      <p:sp>
        <p:nvSpPr>
          <p:cNvPr name="Freeform 4" id="4"/>
          <p:cNvSpPr/>
          <p:nvPr/>
        </p:nvSpPr>
        <p:spPr>
          <a:xfrm flipH="false" flipV="false" rot="0">
            <a:off x="13969069" y="207278"/>
            <a:ext cx="3639588" cy="3639588"/>
          </a:xfrm>
          <a:custGeom>
            <a:avLst/>
            <a:gdLst/>
            <a:ahLst/>
            <a:cxnLst/>
            <a:rect r="r" b="b" t="t" l="l"/>
            <a:pathLst>
              <a:path h="3639588" w="3639588">
                <a:moveTo>
                  <a:pt x="0" y="0"/>
                </a:moveTo>
                <a:lnTo>
                  <a:pt x="3639588" y="0"/>
                </a:lnTo>
                <a:lnTo>
                  <a:pt x="3639588" y="3639589"/>
                </a:lnTo>
                <a:lnTo>
                  <a:pt x="0" y="3639589"/>
                </a:lnTo>
                <a:lnTo>
                  <a:pt x="0" y="0"/>
                </a:lnTo>
                <a:close/>
              </a:path>
            </a:pathLst>
          </a:custGeom>
          <a:blipFill>
            <a:blip r:embed="rId4"/>
            <a:stretch>
              <a:fillRect l="0" t="0" r="0" b="0"/>
            </a:stretch>
          </a:blipFill>
        </p:spPr>
      </p:sp>
      <p:sp>
        <p:nvSpPr>
          <p:cNvPr name="Freeform 5" id="5"/>
          <p:cNvSpPr/>
          <p:nvPr/>
        </p:nvSpPr>
        <p:spPr>
          <a:xfrm flipH="false" flipV="false" rot="0">
            <a:off x="13969069" y="5513752"/>
            <a:ext cx="3954997" cy="3439171"/>
          </a:xfrm>
          <a:custGeom>
            <a:avLst/>
            <a:gdLst/>
            <a:ahLst/>
            <a:cxnLst/>
            <a:rect r="r" b="b" t="t" l="l"/>
            <a:pathLst>
              <a:path h="3439171" w="3954997">
                <a:moveTo>
                  <a:pt x="0" y="0"/>
                </a:moveTo>
                <a:lnTo>
                  <a:pt x="3954998" y="0"/>
                </a:lnTo>
                <a:lnTo>
                  <a:pt x="3954998" y="3439172"/>
                </a:lnTo>
                <a:lnTo>
                  <a:pt x="0" y="3439172"/>
                </a:lnTo>
                <a:lnTo>
                  <a:pt x="0" y="0"/>
                </a:lnTo>
                <a:close/>
              </a:path>
            </a:pathLst>
          </a:custGeom>
          <a:blipFill>
            <a:blip r:embed="rId5"/>
            <a:stretch>
              <a:fillRect l="0" t="-14998" r="0" b="0"/>
            </a:stretch>
          </a:blipFill>
        </p:spPr>
      </p:sp>
      <p:sp>
        <p:nvSpPr>
          <p:cNvPr name="Freeform 6" id="6"/>
          <p:cNvSpPr/>
          <p:nvPr/>
        </p:nvSpPr>
        <p:spPr>
          <a:xfrm flipH="false" flipV="false" rot="0">
            <a:off x="6572599" y="3133767"/>
            <a:ext cx="4630308" cy="4630308"/>
          </a:xfrm>
          <a:custGeom>
            <a:avLst/>
            <a:gdLst/>
            <a:ahLst/>
            <a:cxnLst/>
            <a:rect r="r" b="b" t="t" l="l"/>
            <a:pathLst>
              <a:path h="4630308" w="4630308">
                <a:moveTo>
                  <a:pt x="0" y="0"/>
                </a:moveTo>
                <a:lnTo>
                  <a:pt x="4630307" y="0"/>
                </a:lnTo>
                <a:lnTo>
                  <a:pt x="4630307" y="4630307"/>
                </a:lnTo>
                <a:lnTo>
                  <a:pt x="0" y="4630307"/>
                </a:lnTo>
                <a:lnTo>
                  <a:pt x="0" y="0"/>
                </a:lnTo>
                <a:close/>
              </a:path>
            </a:pathLst>
          </a:custGeom>
          <a:blipFill>
            <a:blip r:embed="rId6"/>
            <a:stretch>
              <a:fillRect l="0" t="0" r="0" b="0"/>
            </a:stretch>
          </a:blipFill>
        </p:spPr>
      </p:sp>
      <p:sp>
        <p:nvSpPr>
          <p:cNvPr name="TextBox 7" id="7"/>
          <p:cNvSpPr txBox="true"/>
          <p:nvPr/>
        </p:nvSpPr>
        <p:spPr>
          <a:xfrm rot="0">
            <a:off x="2862098" y="121553"/>
            <a:ext cx="12563804" cy="1006513"/>
          </a:xfrm>
          <a:prstGeom prst="rect">
            <a:avLst/>
          </a:prstGeom>
        </p:spPr>
        <p:txBody>
          <a:bodyPr anchor="t" rtlCol="false" tIns="0" lIns="0" bIns="0" rIns="0">
            <a:spAutoFit/>
          </a:bodyPr>
          <a:lstStyle/>
          <a:p>
            <a:pPr algn="ctr">
              <a:lnSpc>
                <a:spcPts val="8138"/>
              </a:lnSpc>
            </a:pPr>
            <a:r>
              <a:rPr lang="en-US" b="true" sz="6073" u="sng">
                <a:solidFill>
                  <a:srgbClr val="FFFFFF"/>
                </a:solidFill>
                <a:latin typeface="Oswald Bold"/>
                <a:ea typeface="Oswald Bold"/>
                <a:cs typeface="Oswald Bold"/>
                <a:sym typeface="Oswald Bold"/>
              </a:rPr>
              <a:t>FUTURE ENHANCEMENTS</a:t>
            </a:r>
          </a:p>
        </p:txBody>
      </p:sp>
      <p:grpSp>
        <p:nvGrpSpPr>
          <p:cNvPr name="Group 8" id="8"/>
          <p:cNvGrpSpPr/>
          <p:nvPr/>
        </p:nvGrpSpPr>
        <p:grpSpPr>
          <a:xfrm rot="0">
            <a:off x="166847" y="4311561"/>
            <a:ext cx="5875876" cy="831939"/>
            <a:chOff x="0" y="0"/>
            <a:chExt cx="3124248" cy="442348"/>
          </a:xfrm>
        </p:grpSpPr>
        <p:sp>
          <p:nvSpPr>
            <p:cNvPr name="Freeform 9" id="9"/>
            <p:cNvSpPr/>
            <p:nvPr/>
          </p:nvSpPr>
          <p:spPr>
            <a:xfrm flipH="false" flipV="false" rot="0">
              <a:off x="0" y="0"/>
              <a:ext cx="3124248" cy="442348"/>
            </a:xfrm>
            <a:custGeom>
              <a:avLst/>
              <a:gdLst/>
              <a:ahLst/>
              <a:cxnLst/>
              <a:rect r="r" b="b" t="t" l="l"/>
              <a:pathLst>
                <a:path h="442348" w="3124248">
                  <a:moveTo>
                    <a:pt x="40845" y="0"/>
                  </a:moveTo>
                  <a:lnTo>
                    <a:pt x="3083403" y="0"/>
                  </a:lnTo>
                  <a:cubicBezTo>
                    <a:pt x="3094236" y="0"/>
                    <a:pt x="3104625" y="4303"/>
                    <a:pt x="3112285" y="11963"/>
                  </a:cubicBezTo>
                  <a:cubicBezTo>
                    <a:pt x="3119945" y="19623"/>
                    <a:pt x="3124248" y="30012"/>
                    <a:pt x="3124248" y="40845"/>
                  </a:cubicBezTo>
                  <a:lnTo>
                    <a:pt x="3124248" y="401503"/>
                  </a:lnTo>
                  <a:cubicBezTo>
                    <a:pt x="3124248" y="412336"/>
                    <a:pt x="3119945" y="422725"/>
                    <a:pt x="3112285" y="430385"/>
                  </a:cubicBezTo>
                  <a:cubicBezTo>
                    <a:pt x="3104625" y="438045"/>
                    <a:pt x="3094236" y="442348"/>
                    <a:pt x="3083403" y="442348"/>
                  </a:cubicBezTo>
                  <a:lnTo>
                    <a:pt x="40845" y="442348"/>
                  </a:lnTo>
                  <a:cubicBezTo>
                    <a:pt x="30012" y="442348"/>
                    <a:pt x="19623" y="438045"/>
                    <a:pt x="11963" y="430385"/>
                  </a:cubicBezTo>
                  <a:cubicBezTo>
                    <a:pt x="4303" y="422725"/>
                    <a:pt x="0" y="412336"/>
                    <a:pt x="0" y="401503"/>
                  </a:cubicBezTo>
                  <a:lnTo>
                    <a:pt x="0" y="40845"/>
                  </a:lnTo>
                  <a:cubicBezTo>
                    <a:pt x="0" y="30012"/>
                    <a:pt x="4303" y="19623"/>
                    <a:pt x="11963" y="11963"/>
                  </a:cubicBezTo>
                  <a:cubicBezTo>
                    <a:pt x="19623" y="4303"/>
                    <a:pt x="30012" y="0"/>
                    <a:pt x="40845" y="0"/>
                  </a:cubicBezTo>
                  <a:close/>
                </a:path>
              </a:pathLst>
            </a:custGeom>
            <a:gradFill rotWithShape="true">
              <a:gsLst>
                <a:gs pos="0">
                  <a:srgbClr val="F06457">
                    <a:alpha val="100000"/>
                  </a:srgbClr>
                </a:gs>
                <a:gs pos="100000">
                  <a:srgbClr val="9F005C">
                    <a:alpha val="100000"/>
                  </a:srgbClr>
                </a:gs>
              </a:gsLst>
              <a:lin ang="0"/>
            </a:gradFill>
          </p:spPr>
        </p:sp>
        <p:sp>
          <p:nvSpPr>
            <p:cNvPr name="TextBox 10" id="10"/>
            <p:cNvSpPr txBox="true"/>
            <p:nvPr/>
          </p:nvSpPr>
          <p:spPr>
            <a:xfrm>
              <a:off x="0" y="19050"/>
              <a:ext cx="3124248" cy="423298"/>
            </a:xfrm>
            <a:prstGeom prst="rect">
              <a:avLst/>
            </a:prstGeom>
          </p:spPr>
          <p:txBody>
            <a:bodyPr anchor="ctr" rtlCol="false" tIns="50800" lIns="50800" bIns="50800" rIns="50800"/>
            <a:lstStyle/>
            <a:p>
              <a:pPr algn="l">
                <a:lnSpc>
                  <a:spcPts val="2750"/>
                </a:lnSpc>
              </a:pPr>
            </a:p>
          </p:txBody>
        </p:sp>
      </p:grpSp>
      <p:sp>
        <p:nvSpPr>
          <p:cNvPr name="TextBox 11" id="11"/>
          <p:cNvSpPr txBox="true"/>
          <p:nvPr/>
        </p:nvSpPr>
        <p:spPr>
          <a:xfrm rot="0">
            <a:off x="506519" y="4579927"/>
            <a:ext cx="5196534" cy="334639"/>
          </a:xfrm>
          <a:prstGeom prst="rect">
            <a:avLst/>
          </a:prstGeom>
        </p:spPr>
        <p:txBody>
          <a:bodyPr anchor="t" rtlCol="false" tIns="0" lIns="0" bIns="0" rIns="0">
            <a:spAutoFit/>
          </a:bodyPr>
          <a:lstStyle/>
          <a:p>
            <a:pPr algn="l">
              <a:lnSpc>
                <a:spcPts val="2582"/>
              </a:lnSpc>
            </a:pPr>
            <a:r>
              <a:rPr lang="en-US" sz="2347" b="true">
                <a:solidFill>
                  <a:srgbClr val="FFFFFF"/>
                </a:solidFill>
                <a:latin typeface="Inter Bold"/>
                <a:ea typeface="Inter Bold"/>
                <a:cs typeface="Inter Bold"/>
                <a:sym typeface="Inter Bold"/>
              </a:rPr>
              <a:t>AI-BASED DEMAND FORECASTING</a:t>
            </a:r>
          </a:p>
        </p:txBody>
      </p:sp>
      <p:grpSp>
        <p:nvGrpSpPr>
          <p:cNvPr name="Group 12" id="12"/>
          <p:cNvGrpSpPr/>
          <p:nvPr/>
        </p:nvGrpSpPr>
        <p:grpSpPr>
          <a:xfrm rot="0">
            <a:off x="76200" y="9393309"/>
            <a:ext cx="5875876" cy="831939"/>
            <a:chOff x="0" y="0"/>
            <a:chExt cx="3124248" cy="442348"/>
          </a:xfrm>
        </p:grpSpPr>
        <p:sp>
          <p:nvSpPr>
            <p:cNvPr name="Freeform 13" id="13"/>
            <p:cNvSpPr/>
            <p:nvPr/>
          </p:nvSpPr>
          <p:spPr>
            <a:xfrm flipH="false" flipV="false" rot="0">
              <a:off x="0" y="0"/>
              <a:ext cx="3124248" cy="442348"/>
            </a:xfrm>
            <a:custGeom>
              <a:avLst/>
              <a:gdLst/>
              <a:ahLst/>
              <a:cxnLst/>
              <a:rect r="r" b="b" t="t" l="l"/>
              <a:pathLst>
                <a:path h="442348" w="3124248">
                  <a:moveTo>
                    <a:pt x="40845" y="0"/>
                  </a:moveTo>
                  <a:lnTo>
                    <a:pt x="3083403" y="0"/>
                  </a:lnTo>
                  <a:cubicBezTo>
                    <a:pt x="3094236" y="0"/>
                    <a:pt x="3104625" y="4303"/>
                    <a:pt x="3112285" y="11963"/>
                  </a:cubicBezTo>
                  <a:cubicBezTo>
                    <a:pt x="3119945" y="19623"/>
                    <a:pt x="3124248" y="30012"/>
                    <a:pt x="3124248" y="40845"/>
                  </a:cubicBezTo>
                  <a:lnTo>
                    <a:pt x="3124248" y="401503"/>
                  </a:lnTo>
                  <a:cubicBezTo>
                    <a:pt x="3124248" y="412336"/>
                    <a:pt x="3119945" y="422725"/>
                    <a:pt x="3112285" y="430385"/>
                  </a:cubicBezTo>
                  <a:cubicBezTo>
                    <a:pt x="3104625" y="438045"/>
                    <a:pt x="3094236" y="442348"/>
                    <a:pt x="3083403" y="442348"/>
                  </a:cubicBezTo>
                  <a:lnTo>
                    <a:pt x="40845" y="442348"/>
                  </a:lnTo>
                  <a:cubicBezTo>
                    <a:pt x="30012" y="442348"/>
                    <a:pt x="19623" y="438045"/>
                    <a:pt x="11963" y="430385"/>
                  </a:cubicBezTo>
                  <a:cubicBezTo>
                    <a:pt x="4303" y="422725"/>
                    <a:pt x="0" y="412336"/>
                    <a:pt x="0" y="401503"/>
                  </a:cubicBezTo>
                  <a:lnTo>
                    <a:pt x="0" y="40845"/>
                  </a:lnTo>
                  <a:cubicBezTo>
                    <a:pt x="0" y="30012"/>
                    <a:pt x="4303" y="19623"/>
                    <a:pt x="11963" y="11963"/>
                  </a:cubicBezTo>
                  <a:cubicBezTo>
                    <a:pt x="19623" y="4303"/>
                    <a:pt x="30012" y="0"/>
                    <a:pt x="40845" y="0"/>
                  </a:cubicBezTo>
                  <a:close/>
                </a:path>
              </a:pathLst>
            </a:custGeom>
            <a:gradFill rotWithShape="true">
              <a:gsLst>
                <a:gs pos="0">
                  <a:srgbClr val="F06457">
                    <a:alpha val="100000"/>
                  </a:srgbClr>
                </a:gs>
                <a:gs pos="100000">
                  <a:srgbClr val="9F005C">
                    <a:alpha val="100000"/>
                  </a:srgbClr>
                </a:gs>
              </a:gsLst>
              <a:lin ang="0"/>
            </a:gradFill>
          </p:spPr>
        </p:sp>
        <p:sp>
          <p:nvSpPr>
            <p:cNvPr name="TextBox 14" id="14"/>
            <p:cNvSpPr txBox="true"/>
            <p:nvPr/>
          </p:nvSpPr>
          <p:spPr>
            <a:xfrm>
              <a:off x="0" y="19050"/>
              <a:ext cx="3124248" cy="423298"/>
            </a:xfrm>
            <a:prstGeom prst="rect">
              <a:avLst/>
            </a:prstGeom>
          </p:spPr>
          <p:txBody>
            <a:bodyPr anchor="ctr" rtlCol="false" tIns="50800" lIns="50800" bIns="50800" rIns="50800"/>
            <a:lstStyle/>
            <a:p>
              <a:pPr algn="l">
                <a:lnSpc>
                  <a:spcPts val="2750"/>
                </a:lnSpc>
              </a:pPr>
            </a:p>
          </p:txBody>
        </p:sp>
      </p:grpSp>
      <p:sp>
        <p:nvSpPr>
          <p:cNvPr name="TextBox 15" id="15"/>
          <p:cNvSpPr txBox="true"/>
          <p:nvPr/>
        </p:nvSpPr>
        <p:spPr>
          <a:xfrm rot="0">
            <a:off x="233522" y="9373911"/>
            <a:ext cx="6967677" cy="638763"/>
          </a:xfrm>
          <a:prstGeom prst="rect">
            <a:avLst/>
          </a:prstGeom>
        </p:spPr>
        <p:txBody>
          <a:bodyPr anchor="t" rtlCol="false" tIns="0" lIns="0" bIns="0" rIns="0">
            <a:spAutoFit/>
          </a:bodyPr>
          <a:lstStyle/>
          <a:p>
            <a:pPr algn="l">
              <a:lnSpc>
                <a:spcPts val="2472"/>
              </a:lnSpc>
            </a:pPr>
          </a:p>
          <a:p>
            <a:pPr algn="l">
              <a:lnSpc>
                <a:spcPts val="2582"/>
              </a:lnSpc>
            </a:pPr>
            <a:r>
              <a:rPr lang="en-US" sz="2347" b="true">
                <a:solidFill>
                  <a:srgbClr val="FFFFFF"/>
                </a:solidFill>
                <a:latin typeface="Inter Bold"/>
                <a:ea typeface="Inter Bold"/>
                <a:cs typeface="Inter Bold"/>
                <a:sym typeface="Inter Bold"/>
              </a:rPr>
              <a:t>V</a:t>
            </a:r>
            <a:r>
              <a:rPr lang="en-US" sz="2347" b="true">
                <a:solidFill>
                  <a:srgbClr val="FFFFFF"/>
                </a:solidFill>
                <a:latin typeface="Inter Bold"/>
                <a:ea typeface="Inter Bold"/>
                <a:cs typeface="Inter Bold"/>
                <a:sym typeface="Inter Bold"/>
              </a:rPr>
              <a:t>ENDOR PERFORMANCE ANALYTICS</a:t>
            </a:r>
          </a:p>
        </p:txBody>
      </p:sp>
      <p:grpSp>
        <p:nvGrpSpPr>
          <p:cNvPr name="Group 16" id="16"/>
          <p:cNvGrpSpPr/>
          <p:nvPr/>
        </p:nvGrpSpPr>
        <p:grpSpPr>
          <a:xfrm rot="0">
            <a:off x="12412124" y="4079214"/>
            <a:ext cx="5875876" cy="831939"/>
            <a:chOff x="0" y="0"/>
            <a:chExt cx="3124248" cy="442348"/>
          </a:xfrm>
        </p:grpSpPr>
        <p:sp>
          <p:nvSpPr>
            <p:cNvPr name="Freeform 17" id="17"/>
            <p:cNvSpPr/>
            <p:nvPr/>
          </p:nvSpPr>
          <p:spPr>
            <a:xfrm flipH="false" flipV="false" rot="0">
              <a:off x="0" y="0"/>
              <a:ext cx="3124248" cy="442348"/>
            </a:xfrm>
            <a:custGeom>
              <a:avLst/>
              <a:gdLst/>
              <a:ahLst/>
              <a:cxnLst/>
              <a:rect r="r" b="b" t="t" l="l"/>
              <a:pathLst>
                <a:path h="442348" w="3124248">
                  <a:moveTo>
                    <a:pt x="40845" y="0"/>
                  </a:moveTo>
                  <a:lnTo>
                    <a:pt x="3083403" y="0"/>
                  </a:lnTo>
                  <a:cubicBezTo>
                    <a:pt x="3094236" y="0"/>
                    <a:pt x="3104625" y="4303"/>
                    <a:pt x="3112285" y="11963"/>
                  </a:cubicBezTo>
                  <a:cubicBezTo>
                    <a:pt x="3119945" y="19623"/>
                    <a:pt x="3124248" y="30012"/>
                    <a:pt x="3124248" y="40845"/>
                  </a:cubicBezTo>
                  <a:lnTo>
                    <a:pt x="3124248" y="401503"/>
                  </a:lnTo>
                  <a:cubicBezTo>
                    <a:pt x="3124248" y="412336"/>
                    <a:pt x="3119945" y="422725"/>
                    <a:pt x="3112285" y="430385"/>
                  </a:cubicBezTo>
                  <a:cubicBezTo>
                    <a:pt x="3104625" y="438045"/>
                    <a:pt x="3094236" y="442348"/>
                    <a:pt x="3083403" y="442348"/>
                  </a:cubicBezTo>
                  <a:lnTo>
                    <a:pt x="40845" y="442348"/>
                  </a:lnTo>
                  <a:cubicBezTo>
                    <a:pt x="30012" y="442348"/>
                    <a:pt x="19623" y="438045"/>
                    <a:pt x="11963" y="430385"/>
                  </a:cubicBezTo>
                  <a:cubicBezTo>
                    <a:pt x="4303" y="422725"/>
                    <a:pt x="0" y="412336"/>
                    <a:pt x="0" y="401503"/>
                  </a:cubicBezTo>
                  <a:lnTo>
                    <a:pt x="0" y="40845"/>
                  </a:lnTo>
                  <a:cubicBezTo>
                    <a:pt x="0" y="30012"/>
                    <a:pt x="4303" y="19623"/>
                    <a:pt x="11963" y="11963"/>
                  </a:cubicBezTo>
                  <a:cubicBezTo>
                    <a:pt x="19623" y="4303"/>
                    <a:pt x="30012" y="0"/>
                    <a:pt x="40845" y="0"/>
                  </a:cubicBezTo>
                  <a:close/>
                </a:path>
              </a:pathLst>
            </a:custGeom>
            <a:gradFill rotWithShape="true">
              <a:gsLst>
                <a:gs pos="0">
                  <a:srgbClr val="F06457">
                    <a:alpha val="100000"/>
                  </a:srgbClr>
                </a:gs>
                <a:gs pos="100000">
                  <a:srgbClr val="9F005C">
                    <a:alpha val="100000"/>
                  </a:srgbClr>
                </a:gs>
              </a:gsLst>
              <a:lin ang="0"/>
            </a:gradFill>
          </p:spPr>
        </p:sp>
        <p:sp>
          <p:nvSpPr>
            <p:cNvPr name="TextBox 18" id="18"/>
            <p:cNvSpPr txBox="true"/>
            <p:nvPr/>
          </p:nvSpPr>
          <p:spPr>
            <a:xfrm>
              <a:off x="0" y="19050"/>
              <a:ext cx="3124248" cy="423298"/>
            </a:xfrm>
            <a:prstGeom prst="rect">
              <a:avLst/>
            </a:prstGeom>
          </p:spPr>
          <p:txBody>
            <a:bodyPr anchor="ctr" rtlCol="false" tIns="50800" lIns="50800" bIns="50800" rIns="50800"/>
            <a:lstStyle/>
            <a:p>
              <a:pPr algn="l">
                <a:lnSpc>
                  <a:spcPts val="2750"/>
                </a:lnSpc>
              </a:pPr>
            </a:p>
          </p:txBody>
        </p:sp>
      </p:grpSp>
      <p:sp>
        <p:nvSpPr>
          <p:cNvPr name="TextBox 19" id="19"/>
          <p:cNvSpPr txBox="true"/>
          <p:nvPr/>
        </p:nvSpPr>
        <p:spPr>
          <a:xfrm rot="0">
            <a:off x="12869781" y="4050667"/>
            <a:ext cx="5196534" cy="638763"/>
          </a:xfrm>
          <a:prstGeom prst="rect">
            <a:avLst/>
          </a:prstGeom>
        </p:spPr>
        <p:txBody>
          <a:bodyPr anchor="t" rtlCol="false" tIns="0" lIns="0" bIns="0" rIns="0">
            <a:spAutoFit/>
          </a:bodyPr>
          <a:lstStyle/>
          <a:p>
            <a:pPr algn="l">
              <a:lnSpc>
                <a:spcPts val="2472"/>
              </a:lnSpc>
            </a:pPr>
          </a:p>
          <a:p>
            <a:pPr algn="l">
              <a:lnSpc>
                <a:spcPts val="2582"/>
              </a:lnSpc>
            </a:pPr>
            <a:r>
              <a:rPr lang="en-US" sz="2347" b="true">
                <a:solidFill>
                  <a:srgbClr val="FFFFFF"/>
                </a:solidFill>
                <a:latin typeface="Inter Bold"/>
                <a:ea typeface="Inter Bold"/>
                <a:cs typeface="Inter Bold"/>
                <a:sym typeface="Inter Bold"/>
              </a:rPr>
              <a:t>BARCODE/QR CODE INTEGRATION</a:t>
            </a:r>
          </a:p>
        </p:txBody>
      </p:sp>
      <p:grpSp>
        <p:nvGrpSpPr>
          <p:cNvPr name="Group 20" id="20"/>
          <p:cNvGrpSpPr/>
          <p:nvPr/>
        </p:nvGrpSpPr>
        <p:grpSpPr>
          <a:xfrm rot="0">
            <a:off x="12412124" y="9258300"/>
            <a:ext cx="5758966" cy="831939"/>
            <a:chOff x="0" y="0"/>
            <a:chExt cx="3062086" cy="442348"/>
          </a:xfrm>
        </p:grpSpPr>
        <p:sp>
          <p:nvSpPr>
            <p:cNvPr name="Freeform 21" id="21"/>
            <p:cNvSpPr/>
            <p:nvPr/>
          </p:nvSpPr>
          <p:spPr>
            <a:xfrm flipH="false" flipV="false" rot="0">
              <a:off x="0" y="0"/>
              <a:ext cx="3062086" cy="442348"/>
            </a:xfrm>
            <a:custGeom>
              <a:avLst/>
              <a:gdLst/>
              <a:ahLst/>
              <a:cxnLst/>
              <a:rect r="r" b="b" t="t" l="l"/>
              <a:pathLst>
                <a:path h="442348" w="3062086">
                  <a:moveTo>
                    <a:pt x="41674" y="0"/>
                  </a:moveTo>
                  <a:lnTo>
                    <a:pt x="3020412" y="0"/>
                  </a:lnTo>
                  <a:cubicBezTo>
                    <a:pt x="3031465" y="0"/>
                    <a:pt x="3042065" y="4391"/>
                    <a:pt x="3049880" y="12206"/>
                  </a:cubicBezTo>
                  <a:cubicBezTo>
                    <a:pt x="3057696" y="20021"/>
                    <a:pt x="3062086" y="30621"/>
                    <a:pt x="3062086" y="41674"/>
                  </a:cubicBezTo>
                  <a:lnTo>
                    <a:pt x="3062086" y="400674"/>
                  </a:lnTo>
                  <a:cubicBezTo>
                    <a:pt x="3062086" y="411727"/>
                    <a:pt x="3057696" y="422327"/>
                    <a:pt x="3049880" y="430142"/>
                  </a:cubicBezTo>
                  <a:cubicBezTo>
                    <a:pt x="3042065" y="437958"/>
                    <a:pt x="3031465" y="442348"/>
                    <a:pt x="3020412" y="442348"/>
                  </a:cubicBezTo>
                  <a:lnTo>
                    <a:pt x="41674" y="442348"/>
                  </a:lnTo>
                  <a:cubicBezTo>
                    <a:pt x="30621" y="442348"/>
                    <a:pt x="20021" y="437958"/>
                    <a:pt x="12206" y="430142"/>
                  </a:cubicBezTo>
                  <a:cubicBezTo>
                    <a:pt x="4391" y="422327"/>
                    <a:pt x="0" y="411727"/>
                    <a:pt x="0" y="400674"/>
                  </a:cubicBezTo>
                  <a:lnTo>
                    <a:pt x="0" y="41674"/>
                  </a:lnTo>
                  <a:cubicBezTo>
                    <a:pt x="0" y="30621"/>
                    <a:pt x="4391" y="20021"/>
                    <a:pt x="12206" y="12206"/>
                  </a:cubicBezTo>
                  <a:cubicBezTo>
                    <a:pt x="20021" y="4391"/>
                    <a:pt x="30621" y="0"/>
                    <a:pt x="41674" y="0"/>
                  </a:cubicBezTo>
                  <a:close/>
                </a:path>
              </a:pathLst>
            </a:custGeom>
            <a:gradFill rotWithShape="true">
              <a:gsLst>
                <a:gs pos="0">
                  <a:srgbClr val="F06457">
                    <a:alpha val="100000"/>
                  </a:srgbClr>
                </a:gs>
                <a:gs pos="100000">
                  <a:srgbClr val="9F005C">
                    <a:alpha val="100000"/>
                  </a:srgbClr>
                </a:gs>
              </a:gsLst>
              <a:lin ang="0"/>
            </a:gradFill>
          </p:spPr>
        </p:sp>
        <p:sp>
          <p:nvSpPr>
            <p:cNvPr name="TextBox 22" id="22"/>
            <p:cNvSpPr txBox="true"/>
            <p:nvPr/>
          </p:nvSpPr>
          <p:spPr>
            <a:xfrm>
              <a:off x="0" y="19050"/>
              <a:ext cx="3062086" cy="423298"/>
            </a:xfrm>
            <a:prstGeom prst="rect">
              <a:avLst/>
            </a:prstGeom>
          </p:spPr>
          <p:txBody>
            <a:bodyPr anchor="ctr" rtlCol="false" tIns="50800" lIns="50800" bIns="50800" rIns="50800"/>
            <a:lstStyle/>
            <a:p>
              <a:pPr algn="l">
                <a:lnSpc>
                  <a:spcPts val="2750"/>
                </a:lnSpc>
              </a:pPr>
            </a:p>
          </p:txBody>
        </p:sp>
      </p:grpSp>
      <p:sp>
        <p:nvSpPr>
          <p:cNvPr name="TextBox 23" id="23"/>
          <p:cNvSpPr txBox="true"/>
          <p:nvPr/>
        </p:nvSpPr>
        <p:spPr>
          <a:xfrm rot="0">
            <a:off x="13091466" y="9564738"/>
            <a:ext cx="5196534" cy="334639"/>
          </a:xfrm>
          <a:prstGeom prst="rect">
            <a:avLst/>
          </a:prstGeom>
        </p:spPr>
        <p:txBody>
          <a:bodyPr anchor="t" rtlCol="false" tIns="0" lIns="0" bIns="0" rIns="0">
            <a:spAutoFit/>
          </a:bodyPr>
          <a:lstStyle/>
          <a:p>
            <a:pPr algn="l">
              <a:lnSpc>
                <a:spcPts val="2582"/>
              </a:lnSpc>
            </a:pPr>
            <a:r>
              <a:rPr lang="en-US" sz="2347" b="true">
                <a:solidFill>
                  <a:srgbClr val="FFFFFF"/>
                </a:solidFill>
                <a:latin typeface="Inter Bold"/>
                <a:ea typeface="Inter Bold"/>
                <a:cs typeface="Inter Bold"/>
                <a:sym typeface="Inter Bold"/>
              </a:rPr>
              <a:t>MOBILE APPLICATION SUPPORT</a:t>
            </a:r>
          </a:p>
        </p:txBody>
      </p:sp>
      <p:grpSp>
        <p:nvGrpSpPr>
          <p:cNvPr name="Group 24" id="24"/>
          <p:cNvGrpSpPr/>
          <p:nvPr/>
        </p:nvGrpSpPr>
        <p:grpSpPr>
          <a:xfrm rot="0">
            <a:off x="5949814" y="8162722"/>
            <a:ext cx="5875876" cy="831939"/>
            <a:chOff x="0" y="0"/>
            <a:chExt cx="3124248" cy="442348"/>
          </a:xfrm>
        </p:grpSpPr>
        <p:sp>
          <p:nvSpPr>
            <p:cNvPr name="Freeform 25" id="25"/>
            <p:cNvSpPr/>
            <p:nvPr/>
          </p:nvSpPr>
          <p:spPr>
            <a:xfrm flipH="false" flipV="false" rot="0">
              <a:off x="0" y="0"/>
              <a:ext cx="3124248" cy="442348"/>
            </a:xfrm>
            <a:custGeom>
              <a:avLst/>
              <a:gdLst/>
              <a:ahLst/>
              <a:cxnLst/>
              <a:rect r="r" b="b" t="t" l="l"/>
              <a:pathLst>
                <a:path h="442348" w="3124248">
                  <a:moveTo>
                    <a:pt x="40845" y="0"/>
                  </a:moveTo>
                  <a:lnTo>
                    <a:pt x="3083403" y="0"/>
                  </a:lnTo>
                  <a:cubicBezTo>
                    <a:pt x="3094236" y="0"/>
                    <a:pt x="3104625" y="4303"/>
                    <a:pt x="3112285" y="11963"/>
                  </a:cubicBezTo>
                  <a:cubicBezTo>
                    <a:pt x="3119945" y="19623"/>
                    <a:pt x="3124248" y="30012"/>
                    <a:pt x="3124248" y="40845"/>
                  </a:cubicBezTo>
                  <a:lnTo>
                    <a:pt x="3124248" y="401503"/>
                  </a:lnTo>
                  <a:cubicBezTo>
                    <a:pt x="3124248" y="412336"/>
                    <a:pt x="3119945" y="422725"/>
                    <a:pt x="3112285" y="430385"/>
                  </a:cubicBezTo>
                  <a:cubicBezTo>
                    <a:pt x="3104625" y="438045"/>
                    <a:pt x="3094236" y="442348"/>
                    <a:pt x="3083403" y="442348"/>
                  </a:cubicBezTo>
                  <a:lnTo>
                    <a:pt x="40845" y="442348"/>
                  </a:lnTo>
                  <a:cubicBezTo>
                    <a:pt x="30012" y="442348"/>
                    <a:pt x="19623" y="438045"/>
                    <a:pt x="11963" y="430385"/>
                  </a:cubicBezTo>
                  <a:cubicBezTo>
                    <a:pt x="4303" y="422725"/>
                    <a:pt x="0" y="412336"/>
                    <a:pt x="0" y="401503"/>
                  </a:cubicBezTo>
                  <a:lnTo>
                    <a:pt x="0" y="40845"/>
                  </a:lnTo>
                  <a:cubicBezTo>
                    <a:pt x="0" y="30012"/>
                    <a:pt x="4303" y="19623"/>
                    <a:pt x="11963" y="11963"/>
                  </a:cubicBezTo>
                  <a:cubicBezTo>
                    <a:pt x="19623" y="4303"/>
                    <a:pt x="30012" y="0"/>
                    <a:pt x="40845" y="0"/>
                  </a:cubicBezTo>
                  <a:close/>
                </a:path>
              </a:pathLst>
            </a:custGeom>
            <a:gradFill rotWithShape="true">
              <a:gsLst>
                <a:gs pos="0">
                  <a:srgbClr val="F06457">
                    <a:alpha val="100000"/>
                  </a:srgbClr>
                </a:gs>
                <a:gs pos="100000">
                  <a:srgbClr val="9F005C">
                    <a:alpha val="100000"/>
                  </a:srgbClr>
                </a:gs>
              </a:gsLst>
              <a:lin ang="0"/>
            </a:gradFill>
          </p:spPr>
        </p:sp>
        <p:sp>
          <p:nvSpPr>
            <p:cNvPr name="TextBox 26" id="26"/>
            <p:cNvSpPr txBox="true"/>
            <p:nvPr/>
          </p:nvSpPr>
          <p:spPr>
            <a:xfrm>
              <a:off x="0" y="19050"/>
              <a:ext cx="3124248" cy="423298"/>
            </a:xfrm>
            <a:prstGeom prst="rect">
              <a:avLst/>
            </a:prstGeom>
          </p:spPr>
          <p:txBody>
            <a:bodyPr anchor="ctr" rtlCol="false" tIns="50800" lIns="50800" bIns="50800" rIns="50800"/>
            <a:lstStyle/>
            <a:p>
              <a:pPr algn="l">
                <a:lnSpc>
                  <a:spcPts val="2750"/>
                </a:lnSpc>
              </a:pPr>
            </a:p>
          </p:txBody>
        </p:sp>
      </p:grpSp>
      <p:sp>
        <p:nvSpPr>
          <p:cNvPr name="TextBox 27" id="27"/>
          <p:cNvSpPr txBox="true"/>
          <p:nvPr/>
        </p:nvSpPr>
        <p:spPr>
          <a:xfrm rot="0">
            <a:off x="6545733" y="8124622"/>
            <a:ext cx="5196534" cy="638763"/>
          </a:xfrm>
          <a:prstGeom prst="rect">
            <a:avLst/>
          </a:prstGeom>
        </p:spPr>
        <p:txBody>
          <a:bodyPr anchor="t" rtlCol="false" tIns="0" lIns="0" bIns="0" rIns="0">
            <a:spAutoFit/>
          </a:bodyPr>
          <a:lstStyle/>
          <a:p>
            <a:pPr algn="l">
              <a:lnSpc>
                <a:spcPts val="2472"/>
              </a:lnSpc>
            </a:pPr>
          </a:p>
          <a:p>
            <a:pPr algn="l">
              <a:lnSpc>
                <a:spcPts val="2582"/>
              </a:lnSpc>
            </a:pPr>
            <a:r>
              <a:rPr lang="en-US" sz="2347" b="true">
                <a:solidFill>
                  <a:srgbClr val="FFFFFF"/>
                </a:solidFill>
                <a:latin typeface="Inter Bold"/>
                <a:ea typeface="Inter Bold"/>
                <a:cs typeface="Inter Bold"/>
                <a:sym typeface="Inter Bold"/>
              </a:rPr>
              <a:t>AUTOMATED REORDER ALERTS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6584" y="1880412"/>
            <a:ext cx="7690278" cy="8111199"/>
            <a:chOff x="0" y="0"/>
            <a:chExt cx="7520595" cy="7932229"/>
          </a:xfrm>
        </p:grpSpPr>
        <p:sp>
          <p:nvSpPr>
            <p:cNvPr name="Freeform 3" id="3"/>
            <p:cNvSpPr/>
            <p:nvPr/>
          </p:nvSpPr>
          <p:spPr>
            <a:xfrm flipH="false" flipV="false" rot="0">
              <a:off x="0" y="0"/>
              <a:ext cx="7520595" cy="7932229"/>
            </a:xfrm>
            <a:custGeom>
              <a:avLst/>
              <a:gdLst/>
              <a:ahLst/>
              <a:cxnLst/>
              <a:rect r="r" b="b" t="t" l="l"/>
              <a:pathLst>
                <a:path h="7932229" w="7520595">
                  <a:moveTo>
                    <a:pt x="31208" y="0"/>
                  </a:moveTo>
                  <a:lnTo>
                    <a:pt x="7489387" y="0"/>
                  </a:lnTo>
                  <a:cubicBezTo>
                    <a:pt x="7506623" y="0"/>
                    <a:pt x="7520595" y="13972"/>
                    <a:pt x="7520595" y="31208"/>
                  </a:cubicBezTo>
                  <a:lnTo>
                    <a:pt x="7520595" y="7901021"/>
                  </a:lnTo>
                  <a:cubicBezTo>
                    <a:pt x="7520595" y="7909298"/>
                    <a:pt x="7517307" y="7917235"/>
                    <a:pt x="7511455" y="7923088"/>
                  </a:cubicBezTo>
                  <a:cubicBezTo>
                    <a:pt x="7505602" y="7928941"/>
                    <a:pt x="7497664" y="7932229"/>
                    <a:pt x="7489387" y="7932229"/>
                  </a:cubicBezTo>
                  <a:lnTo>
                    <a:pt x="31208" y="7932229"/>
                  </a:lnTo>
                  <a:cubicBezTo>
                    <a:pt x="13972" y="7932229"/>
                    <a:pt x="0" y="7918257"/>
                    <a:pt x="0" y="7901021"/>
                  </a:cubicBezTo>
                  <a:lnTo>
                    <a:pt x="0" y="31208"/>
                  </a:lnTo>
                  <a:cubicBezTo>
                    <a:pt x="0" y="22931"/>
                    <a:pt x="3288" y="14993"/>
                    <a:pt x="9141" y="9141"/>
                  </a:cubicBezTo>
                  <a:cubicBezTo>
                    <a:pt x="14993" y="3288"/>
                    <a:pt x="22931" y="0"/>
                    <a:pt x="31208" y="0"/>
                  </a:cubicBezTo>
                  <a:close/>
                </a:path>
              </a:pathLst>
            </a:custGeom>
            <a:gradFill rotWithShape="true">
              <a:gsLst>
                <a:gs pos="0">
                  <a:srgbClr val="F06457">
                    <a:alpha val="100000"/>
                  </a:srgbClr>
                </a:gs>
                <a:gs pos="100000">
                  <a:srgbClr val="9F005C">
                    <a:alpha val="100000"/>
                  </a:srgbClr>
                </a:gs>
              </a:gsLst>
              <a:lin ang="0"/>
            </a:gradFill>
          </p:spPr>
        </p:sp>
        <p:sp>
          <p:nvSpPr>
            <p:cNvPr name="TextBox 4" id="4"/>
            <p:cNvSpPr txBox="true"/>
            <p:nvPr/>
          </p:nvSpPr>
          <p:spPr>
            <a:xfrm>
              <a:off x="0" y="19050"/>
              <a:ext cx="7520595" cy="7913179"/>
            </a:xfrm>
            <a:prstGeom prst="rect">
              <a:avLst/>
            </a:prstGeom>
          </p:spPr>
          <p:txBody>
            <a:bodyPr anchor="ctr" rtlCol="false" tIns="50800" lIns="50800" bIns="50800" rIns="50800"/>
            <a:lstStyle/>
            <a:p>
              <a:pPr algn="l">
                <a:lnSpc>
                  <a:spcPts val="2750"/>
                </a:lnSpc>
              </a:pPr>
            </a:p>
          </p:txBody>
        </p:sp>
      </p:grpSp>
      <p:sp>
        <p:nvSpPr>
          <p:cNvPr name="Freeform 5" id="5"/>
          <p:cNvSpPr/>
          <p:nvPr/>
        </p:nvSpPr>
        <p:spPr>
          <a:xfrm flipH="false" flipV="false" rot="0">
            <a:off x="9594873" y="1880412"/>
            <a:ext cx="7990491" cy="7990491"/>
          </a:xfrm>
          <a:custGeom>
            <a:avLst/>
            <a:gdLst/>
            <a:ahLst/>
            <a:cxnLst/>
            <a:rect r="r" b="b" t="t" l="l"/>
            <a:pathLst>
              <a:path h="7990491" w="7990491">
                <a:moveTo>
                  <a:pt x="0" y="0"/>
                </a:moveTo>
                <a:lnTo>
                  <a:pt x="7990491" y="0"/>
                </a:lnTo>
                <a:lnTo>
                  <a:pt x="7990491" y="7990491"/>
                </a:lnTo>
                <a:lnTo>
                  <a:pt x="0" y="7990491"/>
                </a:lnTo>
                <a:lnTo>
                  <a:pt x="0" y="0"/>
                </a:lnTo>
                <a:close/>
              </a:path>
            </a:pathLst>
          </a:custGeom>
          <a:blipFill>
            <a:blip r:embed="rId2"/>
            <a:stretch>
              <a:fillRect l="0" t="0" r="0" b="0"/>
            </a:stretch>
          </a:blipFill>
        </p:spPr>
      </p:sp>
      <p:sp>
        <p:nvSpPr>
          <p:cNvPr name="TextBox 6" id="6"/>
          <p:cNvSpPr txBox="true"/>
          <p:nvPr/>
        </p:nvSpPr>
        <p:spPr>
          <a:xfrm rot="0">
            <a:off x="2265107" y="2487142"/>
            <a:ext cx="3628921" cy="562955"/>
          </a:xfrm>
          <a:prstGeom prst="rect">
            <a:avLst/>
          </a:prstGeom>
        </p:spPr>
        <p:txBody>
          <a:bodyPr anchor="t" rtlCol="false" tIns="0" lIns="0" bIns="0" rIns="0">
            <a:spAutoFit/>
          </a:bodyPr>
          <a:lstStyle/>
          <a:p>
            <a:pPr algn="l">
              <a:lnSpc>
                <a:spcPts val="4208"/>
              </a:lnSpc>
            </a:pPr>
            <a:r>
              <a:rPr lang="en-US" sz="3826" b="true">
                <a:solidFill>
                  <a:srgbClr val="FFFFFF"/>
                </a:solidFill>
                <a:latin typeface="Inter Bold"/>
                <a:ea typeface="Inter Bold"/>
                <a:cs typeface="Inter Bold"/>
                <a:sym typeface="Inter Bold"/>
              </a:rPr>
              <a:t>CONCLUSION</a:t>
            </a:r>
          </a:p>
        </p:txBody>
      </p:sp>
      <p:sp>
        <p:nvSpPr>
          <p:cNvPr name="TextBox 7" id="7"/>
          <p:cNvSpPr txBox="true"/>
          <p:nvPr/>
        </p:nvSpPr>
        <p:spPr>
          <a:xfrm rot="0">
            <a:off x="5634877" y="136560"/>
            <a:ext cx="7018245" cy="1341522"/>
          </a:xfrm>
          <a:prstGeom prst="rect">
            <a:avLst/>
          </a:prstGeom>
        </p:spPr>
        <p:txBody>
          <a:bodyPr anchor="t" rtlCol="false" tIns="0" lIns="0" bIns="0" rIns="0">
            <a:spAutoFit/>
          </a:bodyPr>
          <a:lstStyle/>
          <a:p>
            <a:pPr algn="ctr">
              <a:lnSpc>
                <a:spcPts val="10876"/>
              </a:lnSpc>
            </a:pPr>
            <a:r>
              <a:rPr lang="en-US" b="true" sz="8116" u="sng">
                <a:solidFill>
                  <a:srgbClr val="FFFFFF"/>
                </a:solidFill>
                <a:latin typeface="Oswald Bold"/>
                <a:ea typeface="Oswald Bold"/>
                <a:cs typeface="Oswald Bold"/>
                <a:sym typeface="Oswald Bold"/>
              </a:rPr>
              <a:t>CONLUSION</a:t>
            </a:r>
          </a:p>
        </p:txBody>
      </p:sp>
      <p:sp>
        <p:nvSpPr>
          <p:cNvPr name="TextBox 8" id="8"/>
          <p:cNvSpPr txBox="true"/>
          <p:nvPr/>
        </p:nvSpPr>
        <p:spPr>
          <a:xfrm rot="0">
            <a:off x="1085545" y="3424156"/>
            <a:ext cx="6802856" cy="5689916"/>
          </a:xfrm>
          <a:prstGeom prst="rect">
            <a:avLst/>
          </a:prstGeom>
        </p:spPr>
        <p:txBody>
          <a:bodyPr anchor="t" rtlCol="false" tIns="0" lIns="0" bIns="0" rIns="0">
            <a:spAutoFit/>
          </a:bodyPr>
          <a:lstStyle/>
          <a:p>
            <a:pPr algn="l">
              <a:lnSpc>
                <a:spcPts val="3780"/>
              </a:lnSpc>
            </a:pPr>
            <a:r>
              <a:rPr lang="en-US" sz="2423" spc="147">
                <a:solidFill>
                  <a:srgbClr val="FFFFFF"/>
                </a:solidFill>
                <a:latin typeface="Inter"/>
                <a:ea typeface="Inter"/>
                <a:cs typeface="Inter"/>
                <a:sym typeface="Inter"/>
              </a:rPr>
              <a:t>SmartShelfX –  Inventory Forecast &amp; Auto-Restock simplifies the entire product management cycle, from product registration to reporting. It ensures accuracy, transparency, and efficient daily operations through secure, user-friendly modules. By reducing manual errors and improving real-time decisions, SmartShelfX boosts operational efficiency and has strong potential to grow into a complete enterprise management solution.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44943">
            <a:off x="16511385" y="11609"/>
            <a:ext cx="2719336" cy="2785167"/>
          </a:xfrm>
          <a:custGeom>
            <a:avLst/>
            <a:gdLst/>
            <a:ahLst/>
            <a:cxnLst/>
            <a:rect r="r" b="b" t="t" l="l"/>
            <a:pathLst>
              <a:path h="2785167" w="2719336">
                <a:moveTo>
                  <a:pt x="0" y="0"/>
                </a:moveTo>
                <a:lnTo>
                  <a:pt x="2719336" y="0"/>
                </a:lnTo>
                <a:lnTo>
                  <a:pt x="2719336" y="2785167"/>
                </a:lnTo>
                <a:lnTo>
                  <a:pt x="0" y="2785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233" y="284866"/>
            <a:ext cx="1100266" cy="504122"/>
          </a:xfrm>
          <a:custGeom>
            <a:avLst/>
            <a:gdLst/>
            <a:ahLst/>
            <a:cxnLst/>
            <a:rect r="r" b="b" t="t" l="l"/>
            <a:pathLst>
              <a:path h="504122" w="1100266">
                <a:moveTo>
                  <a:pt x="0" y="0"/>
                </a:moveTo>
                <a:lnTo>
                  <a:pt x="1100267" y="0"/>
                </a:lnTo>
                <a:lnTo>
                  <a:pt x="1100267" y="504122"/>
                </a:lnTo>
                <a:lnTo>
                  <a:pt x="0" y="504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87500" y="432152"/>
            <a:ext cx="4365737" cy="1341522"/>
          </a:xfrm>
          <a:prstGeom prst="rect">
            <a:avLst/>
          </a:prstGeom>
        </p:spPr>
        <p:txBody>
          <a:bodyPr anchor="t" rtlCol="false" tIns="0" lIns="0" bIns="0" rIns="0">
            <a:spAutoFit/>
          </a:bodyPr>
          <a:lstStyle/>
          <a:p>
            <a:pPr algn="ctr">
              <a:lnSpc>
                <a:spcPts val="10876"/>
              </a:lnSpc>
            </a:pPr>
            <a:r>
              <a:rPr lang="en-US" b="true" sz="8116" u="sng">
                <a:solidFill>
                  <a:srgbClr val="FFFFFF"/>
                </a:solidFill>
                <a:latin typeface="Oswald Bold"/>
                <a:ea typeface="Oswald Bold"/>
                <a:cs typeface="Oswald Bold"/>
                <a:sym typeface="Oswald Bold"/>
              </a:rPr>
              <a:t>Agenda</a:t>
            </a:r>
          </a:p>
        </p:txBody>
      </p:sp>
      <p:grpSp>
        <p:nvGrpSpPr>
          <p:cNvPr name="Group 5" id="5"/>
          <p:cNvGrpSpPr/>
          <p:nvPr/>
        </p:nvGrpSpPr>
        <p:grpSpPr>
          <a:xfrm rot="0">
            <a:off x="656035" y="2648233"/>
            <a:ext cx="1115208" cy="1207338"/>
            <a:chOff x="0" y="0"/>
            <a:chExt cx="262333" cy="284005"/>
          </a:xfrm>
        </p:grpSpPr>
        <p:sp>
          <p:nvSpPr>
            <p:cNvPr name="Freeform 6" id="6"/>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7" id="7"/>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grpSp>
        <p:nvGrpSpPr>
          <p:cNvPr name="Group 8" id="8"/>
          <p:cNvGrpSpPr/>
          <p:nvPr/>
        </p:nvGrpSpPr>
        <p:grpSpPr>
          <a:xfrm rot="0">
            <a:off x="656035" y="5313625"/>
            <a:ext cx="1115208" cy="1207338"/>
            <a:chOff x="0" y="0"/>
            <a:chExt cx="262333" cy="284005"/>
          </a:xfrm>
        </p:grpSpPr>
        <p:sp>
          <p:nvSpPr>
            <p:cNvPr name="Freeform 9" id="9"/>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10" id="10"/>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grpSp>
        <p:nvGrpSpPr>
          <p:cNvPr name="Group 11" id="11"/>
          <p:cNvGrpSpPr/>
          <p:nvPr/>
        </p:nvGrpSpPr>
        <p:grpSpPr>
          <a:xfrm rot="0">
            <a:off x="656035" y="7896332"/>
            <a:ext cx="1115208" cy="1207338"/>
            <a:chOff x="0" y="0"/>
            <a:chExt cx="262333" cy="284005"/>
          </a:xfrm>
        </p:grpSpPr>
        <p:sp>
          <p:nvSpPr>
            <p:cNvPr name="Freeform 12" id="12"/>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13" id="13"/>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sp>
        <p:nvSpPr>
          <p:cNvPr name="TextBox 14" id="14"/>
          <p:cNvSpPr txBox="true"/>
          <p:nvPr/>
        </p:nvSpPr>
        <p:spPr>
          <a:xfrm rot="0">
            <a:off x="2316742" y="2582433"/>
            <a:ext cx="4090733" cy="393524"/>
          </a:xfrm>
          <a:prstGeom prst="rect">
            <a:avLst/>
          </a:prstGeom>
        </p:spPr>
        <p:txBody>
          <a:bodyPr anchor="t" rtlCol="false" tIns="0" lIns="0" bIns="0" rIns="0">
            <a:spAutoFit/>
          </a:bodyPr>
          <a:lstStyle/>
          <a:p>
            <a:pPr algn="l">
              <a:lnSpc>
                <a:spcPts val="3028"/>
              </a:lnSpc>
            </a:pPr>
            <a:r>
              <a:rPr lang="en-US" sz="2753" b="true">
                <a:solidFill>
                  <a:srgbClr val="FFFFFF"/>
                </a:solidFill>
                <a:latin typeface="Inter Bold"/>
                <a:ea typeface="Inter Bold"/>
                <a:cs typeface="Inter Bold"/>
                <a:sym typeface="Inter Bold"/>
              </a:rPr>
              <a:t>INTRODUCTION</a:t>
            </a:r>
          </a:p>
        </p:txBody>
      </p:sp>
      <p:sp>
        <p:nvSpPr>
          <p:cNvPr name="TextBox 15" id="15"/>
          <p:cNvSpPr txBox="true"/>
          <p:nvPr/>
        </p:nvSpPr>
        <p:spPr>
          <a:xfrm rot="0">
            <a:off x="718271" y="2983611"/>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01</a:t>
            </a:r>
          </a:p>
        </p:txBody>
      </p:sp>
      <p:sp>
        <p:nvSpPr>
          <p:cNvPr name="TextBox 16" id="16"/>
          <p:cNvSpPr txBox="true"/>
          <p:nvPr/>
        </p:nvSpPr>
        <p:spPr>
          <a:xfrm rot="0">
            <a:off x="718271" y="5649003"/>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02</a:t>
            </a:r>
          </a:p>
        </p:txBody>
      </p:sp>
      <p:sp>
        <p:nvSpPr>
          <p:cNvPr name="TextBox 17" id="17"/>
          <p:cNvSpPr txBox="true"/>
          <p:nvPr/>
        </p:nvSpPr>
        <p:spPr>
          <a:xfrm rot="0">
            <a:off x="718271" y="8231710"/>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03</a:t>
            </a:r>
          </a:p>
        </p:txBody>
      </p:sp>
      <p:sp>
        <p:nvSpPr>
          <p:cNvPr name="TextBox 18" id="18"/>
          <p:cNvSpPr txBox="true"/>
          <p:nvPr/>
        </p:nvSpPr>
        <p:spPr>
          <a:xfrm rot="0">
            <a:off x="2215661" y="5246406"/>
            <a:ext cx="4014421" cy="400422"/>
          </a:xfrm>
          <a:prstGeom prst="rect">
            <a:avLst/>
          </a:prstGeom>
        </p:spPr>
        <p:txBody>
          <a:bodyPr anchor="t" rtlCol="false" tIns="0" lIns="0" bIns="0" rIns="0">
            <a:spAutoFit/>
          </a:bodyPr>
          <a:lstStyle/>
          <a:p>
            <a:pPr algn="l">
              <a:lnSpc>
                <a:spcPts val="3079"/>
              </a:lnSpc>
            </a:pPr>
            <a:r>
              <a:rPr lang="en-US" sz="2799" b="true">
                <a:solidFill>
                  <a:srgbClr val="FFFFFF"/>
                </a:solidFill>
                <a:latin typeface="Inter Bold"/>
                <a:ea typeface="Inter Bold"/>
                <a:cs typeface="Inter Bold"/>
                <a:sym typeface="Inter Bold"/>
              </a:rPr>
              <a:t>TEHCNOLOGY STACK</a:t>
            </a:r>
          </a:p>
        </p:txBody>
      </p:sp>
      <p:sp>
        <p:nvSpPr>
          <p:cNvPr name="TextBox 19" id="19"/>
          <p:cNvSpPr txBox="true"/>
          <p:nvPr/>
        </p:nvSpPr>
        <p:spPr>
          <a:xfrm rot="0">
            <a:off x="2215661" y="7915382"/>
            <a:ext cx="4633524" cy="400422"/>
          </a:xfrm>
          <a:prstGeom prst="rect">
            <a:avLst/>
          </a:prstGeom>
        </p:spPr>
        <p:txBody>
          <a:bodyPr anchor="t" rtlCol="false" tIns="0" lIns="0" bIns="0" rIns="0">
            <a:spAutoFit/>
          </a:bodyPr>
          <a:lstStyle/>
          <a:p>
            <a:pPr algn="l">
              <a:lnSpc>
                <a:spcPts val="3079"/>
              </a:lnSpc>
            </a:pPr>
            <a:r>
              <a:rPr lang="en-US" sz="2799" b="true">
                <a:solidFill>
                  <a:srgbClr val="FFFFFF"/>
                </a:solidFill>
                <a:latin typeface="Inter Bold"/>
                <a:ea typeface="Inter Bold"/>
                <a:cs typeface="Inter Bold"/>
                <a:sym typeface="Inter Bold"/>
              </a:rPr>
              <a:t>IMPLEMENTED MODULES</a:t>
            </a:r>
          </a:p>
        </p:txBody>
      </p:sp>
      <p:sp>
        <p:nvSpPr>
          <p:cNvPr name="TextBox 20" id="20"/>
          <p:cNvSpPr txBox="true"/>
          <p:nvPr/>
        </p:nvSpPr>
        <p:spPr>
          <a:xfrm rot="0">
            <a:off x="2182869" y="3275076"/>
            <a:ext cx="6928339" cy="740108"/>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Gives an overview of the project, explaining its purpose, goals, and the problem it aims to solve.</a:t>
            </a:r>
          </a:p>
        </p:txBody>
      </p:sp>
      <p:sp>
        <p:nvSpPr>
          <p:cNvPr name="TextBox 21" id="21"/>
          <p:cNvSpPr txBox="true"/>
          <p:nvPr/>
        </p:nvSpPr>
        <p:spPr>
          <a:xfrm rot="0">
            <a:off x="2215661" y="5940468"/>
            <a:ext cx="6614994" cy="1113366"/>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Contains the technologies, tools, and frameworks used in developing and implementing the entire application.</a:t>
            </a:r>
          </a:p>
        </p:txBody>
      </p:sp>
      <p:sp>
        <p:nvSpPr>
          <p:cNvPr name="TextBox 22" id="22"/>
          <p:cNvSpPr txBox="true"/>
          <p:nvPr/>
        </p:nvSpPr>
        <p:spPr>
          <a:xfrm rot="0">
            <a:off x="2215661" y="8609444"/>
            <a:ext cx="6614994" cy="1113366"/>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Describes the main modules or components that have been developed and integrated within the system.</a:t>
            </a:r>
          </a:p>
        </p:txBody>
      </p:sp>
      <p:grpSp>
        <p:nvGrpSpPr>
          <p:cNvPr name="Group 23" id="23"/>
          <p:cNvGrpSpPr/>
          <p:nvPr/>
        </p:nvGrpSpPr>
        <p:grpSpPr>
          <a:xfrm rot="0">
            <a:off x="9558883" y="2648233"/>
            <a:ext cx="1115208" cy="1207338"/>
            <a:chOff x="0" y="0"/>
            <a:chExt cx="262333" cy="284005"/>
          </a:xfrm>
        </p:grpSpPr>
        <p:sp>
          <p:nvSpPr>
            <p:cNvPr name="Freeform 24" id="24"/>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25" id="25"/>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grpSp>
        <p:nvGrpSpPr>
          <p:cNvPr name="Group 26" id="26"/>
          <p:cNvGrpSpPr/>
          <p:nvPr/>
        </p:nvGrpSpPr>
        <p:grpSpPr>
          <a:xfrm rot="0">
            <a:off x="9558883" y="5313625"/>
            <a:ext cx="1115208" cy="1207338"/>
            <a:chOff x="0" y="0"/>
            <a:chExt cx="262333" cy="284005"/>
          </a:xfrm>
        </p:grpSpPr>
        <p:sp>
          <p:nvSpPr>
            <p:cNvPr name="Freeform 27" id="27"/>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28" id="28"/>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grpSp>
        <p:nvGrpSpPr>
          <p:cNvPr name="Group 29" id="29"/>
          <p:cNvGrpSpPr/>
          <p:nvPr/>
        </p:nvGrpSpPr>
        <p:grpSpPr>
          <a:xfrm rot="0">
            <a:off x="9558883" y="7896332"/>
            <a:ext cx="1115208" cy="1207338"/>
            <a:chOff x="0" y="0"/>
            <a:chExt cx="262333" cy="284005"/>
          </a:xfrm>
        </p:grpSpPr>
        <p:sp>
          <p:nvSpPr>
            <p:cNvPr name="Freeform 30" id="30"/>
            <p:cNvSpPr/>
            <p:nvPr/>
          </p:nvSpPr>
          <p:spPr>
            <a:xfrm flipH="false" flipV="false" rot="0">
              <a:off x="0" y="0"/>
              <a:ext cx="262333" cy="284005"/>
            </a:xfrm>
            <a:custGeom>
              <a:avLst/>
              <a:gdLst/>
              <a:ahLst/>
              <a:cxnLst/>
              <a:rect r="r" b="b" t="t" l="l"/>
              <a:pathLst>
                <a:path h="284005" w="262333">
                  <a:moveTo>
                    <a:pt x="97190" y="0"/>
                  </a:moveTo>
                  <a:lnTo>
                    <a:pt x="165143" y="0"/>
                  </a:lnTo>
                  <a:cubicBezTo>
                    <a:pt x="190920" y="0"/>
                    <a:pt x="215640" y="10240"/>
                    <a:pt x="233867" y="28466"/>
                  </a:cubicBezTo>
                  <a:cubicBezTo>
                    <a:pt x="252093" y="46693"/>
                    <a:pt x="262333" y="71413"/>
                    <a:pt x="262333" y="97190"/>
                  </a:cubicBezTo>
                  <a:lnTo>
                    <a:pt x="262333" y="186815"/>
                  </a:lnTo>
                  <a:cubicBezTo>
                    <a:pt x="262333" y="212591"/>
                    <a:pt x="252093" y="237312"/>
                    <a:pt x="233867" y="255539"/>
                  </a:cubicBezTo>
                  <a:cubicBezTo>
                    <a:pt x="215640" y="273765"/>
                    <a:pt x="190920" y="284005"/>
                    <a:pt x="165143" y="284005"/>
                  </a:cubicBezTo>
                  <a:lnTo>
                    <a:pt x="97190" y="284005"/>
                  </a:lnTo>
                  <a:cubicBezTo>
                    <a:pt x="71413" y="284005"/>
                    <a:pt x="46693" y="273765"/>
                    <a:pt x="28466" y="255539"/>
                  </a:cubicBezTo>
                  <a:cubicBezTo>
                    <a:pt x="10240" y="237312"/>
                    <a:pt x="0" y="212591"/>
                    <a:pt x="0" y="186815"/>
                  </a:cubicBezTo>
                  <a:lnTo>
                    <a:pt x="0" y="97190"/>
                  </a:lnTo>
                  <a:cubicBezTo>
                    <a:pt x="0" y="71413"/>
                    <a:pt x="10240" y="46693"/>
                    <a:pt x="28466" y="28466"/>
                  </a:cubicBezTo>
                  <a:cubicBezTo>
                    <a:pt x="46693" y="10240"/>
                    <a:pt x="71413" y="0"/>
                    <a:pt x="97190" y="0"/>
                  </a:cubicBezTo>
                  <a:close/>
                </a:path>
              </a:pathLst>
            </a:custGeom>
            <a:gradFill rotWithShape="true">
              <a:gsLst>
                <a:gs pos="0">
                  <a:srgbClr val="F06457">
                    <a:alpha val="100000"/>
                  </a:srgbClr>
                </a:gs>
                <a:gs pos="100000">
                  <a:srgbClr val="9F005C">
                    <a:alpha val="100000"/>
                  </a:srgbClr>
                </a:gs>
              </a:gsLst>
              <a:lin ang="5400000"/>
            </a:gradFill>
          </p:spPr>
        </p:sp>
        <p:sp>
          <p:nvSpPr>
            <p:cNvPr name="TextBox 31" id="31"/>
            <p:cNvSpPr txBox="true"/>
            <p:nvPr/>
          </p:nvSpPr>
          <p:spPr>
            <a:xfrm>
              <a:off x="0" y="19050"/>
              <a:ext cx="262333" cy="264955"/>
            </a:xfrm>
            <a:prstGeom prst="rect">
              <a:avLst/>
            </a:prstGeom>
          </p:spPr>
          <p:txBody>
            <a:bodyPr anchor="ctr" rtlCol="false" tIns="50800" lIns="50800" bIns="50800" rIns="50800"/>
            <a:lstStyle/>
            <a:p>
              <a:pPr algn="ctr">
                <a:lnSpc>
                  <a:spcPts val="2750"/>
                </a:lnSpc>
              </a:pPr>
            </a:p>
          </p:txBody>
        </p:sp>
      </p:grpSp>
      <p:sp>
        <p:nvSpPr>
          <p:cNvPr name="TextBox 32" id="32"/>
          <p:cNvSpPr txBox="true"/>
          <p:nvPr/>
        </p:nvSpPr>
        <p:spPr>
          <a:xfrm rot="0">
            <a:off x="11219590" y="2582433"/>
            <a:ext cx="4090733" cy="393614"/>
          </a:xfrm>
          <a:prstGeom prst="rect">
            <a:avLst/>
          </a:prstGeom>
        </p:spPr>
        <p:txBody>
          <a:bodyPr anchor="t" rtlCol="false" tIns="0" lIns="0" bIns="0" rIns="0">
            <a:spAutoFit/>
          </a:bodyPr>
          <a:lstStyle/>
          <a:p>
            <a:pPr algn="l">
              <a:lnSpc>
                <a:spcPts val="3028"/>
              </a:lnSpc>
            </a:pPr>
            <a:r>
              <a:rPr lang="en-US" sz="2753" b="true">
                <a:solidFill>
                  <a:srgbClr val="FFFFFF"/>
                </a:solidFill>
                <a:latin typeface="Inter Bold"/>
                <a:ea typeface="Inter Bold"/>
                <a:cs typeface="Inter Bold"/>
                <a:sym typeface="Inter Bold"/>
              </a:rPr>
              <a:t>KEY OUTPUTS</a:t>
            </a:r>
          </a:p>
        </p:txBody>
      </p:sp>
      <p:sp>
        <p:nvSpPr>
          <p:cNvPr name="TextBox 33" id="33"/>
          <p:cNvSpPr txBox="true"/>
          <p:nvPr/>
        </p:nvSpPr>
        <p:spPr>
          <a:xfrm rot="0">
            <a:off x="9621120" y="2983611"/>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04</a:t>
            </a:r>
          </a:p>
        </p:txBody>
      </p:sp>
      <p:sp>
        <p:nvSpPr>
          <p:cNvPr name="TextBox 34" id="34"/>
          <p:cNvSpPr txBox="true"/>
          <p:nvPr/>
        </p:nvSpPr>
        <p:spPr>
          <a:xfrm rot="0">
            <a:off x="9621120" y="5649003"/>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05</a:t>
            </a:r>
          </a:p>
        </p:txBody>
      </p:sp>
      <p:sp>
        <p:nvSpPr>
          <p:cNvPr name="TextBox 35" id="35"/>
          <p:cNvSpPr txBox="true"/>
          <p:nvPr/>
        </p:nvSpPr>
        <p:spPr>
          <a:xfrm rot="0">
            <a:off x="9621120" y="8231710"/>
            <a:ext cx="990735" cy="565084"/>
          </a:xfrm>
          <a:prstGeom prst="rect">
            <a:avLst/>
          </a:prstGeom>
        </p:spPr>
        <p:txBody>
          <a:bodyPr anchor="t" rtlCol="false" tIns="0" lIns="0" bIns="0" rIns="0">
            <a:spAutoFit/>
          </a:bodyPr>
          <a:lstStyle/>
          <a:p>
            <a:pPr algn="ctr">
              <a:lnSpc>
                <a:spcPts val="4310"/>
              </a:lnSpc>
            </a:pPr>
            <a:r>
              <a:rPr lang="en-US" sz="3918" b="true">
                <a:solidFill>
                  <a:srgbClr val="FFFFFF"/>
                </a:solidFill>
                <a:latin typeface="Oswald Bold"/>
                <a:ea typeface="Oswald Bold"/>
                <a:cs typeface="Oswald Bold"/>
                <a:sym typeface="Oswald Bold"/>
              </a:rPr>
              <a:t>06</a:t>
            </a:r>
          </a:p>
        </p:txBody>
      </p:sp>
      <p:sp>
        <p:nvSpPr>
          <p:cNvPr name="TextBox 36" id="36"/>
          <p:cNvSpPr txBox="true"/>
          <p:nvPr/>
        </p:nvSpPr>
        <p:spPr>
          <a:xfrm rot="0">
            <a:off x="11118509" y="5246406"/>
            <a:ext cx="5057001" cy="400513"/>
          </a:xfrm>
          <a:prstGeom prst="rect">
            <a:avLst/>
          </a:prstGeom>
        </p:spPr>
        <p:txBody>
          <a:bodyPr anchor="t" rtlCol="false" tIns="0" lIns="0" bIns="0" rIns="0">
            <a:spAutoFit/>
          </a:bodyPr>
          <a:lstStyle/>
          <a:p>
            <a:pPr algn="l">
              <a:lnSpc>
                <a:spcPts val="3079"/>
              </a:lnSpc>
            </a:pPr>
            <a:r>
              <a:rPr lang="en-US" sz="2799" b="true">
                <a:solidFill>
                  <a:srgbClr val="FFFFFF"/>
                </a:solidFill>
                <a:latin typeface="Inter Bold"/>
                <a:ea typeface="Inter Bold"/>
                <a:cs typeface="Inter Bold"/>
                <a:sym typeface="Inter Bold"/>
              </a:rPr>
              <a:t>FUTURE ENHANCEMENTS</a:t>
            </a:r>
          </a:p>
        </p:txBody>
      </p:sp>
      <p:sp>
        <p:nvSpPr>
          <p:cNvPr name="TextBox 37" id="37"/>
          <p:cNvSpPr txBox="true"/>
          <p:nvPr/>
        </p:nvSpPr>
        <p:spPr>
          <a:xfrm rot="0">
            <a:off x="11118509" y="7915382"/>
            <a:ext cx="4633524" cy="400513"/>
          </a:xfrm>
          <a:prstGeom prst="rect">
            <a:avLst/>
          </a:prstGeom>
        </p:spPr>
        <p:txBody>
          <a:bodyPr anchor="t" rtlCol="false" tIns="0" lIns="0" bIns="0" rIns="0">
            <a:spAutoFit/>
          </a:bodyPr>
          <a:lstStyle/>
          <a:p>
            <a:pPr algn="l">
              <a:lnSpc>
                <a:spcPts val="3079"/>
              </a:lnSpc>
            </a:pPr>
            <a:r>
              <a:rPr lang="en-US" sz="2799" b="true">
                <a:solidFill>
                  <a:srgbClr val="FFFFFF"/>
                </a:solidFill>
                <a:latin typeface="Inter Bold"/>
                <a:ea typeface="Inter Bold"/>
                <a:cs typeface="Inter Bold"/>
                <a:sym typeface="Inter Bold"/>
              </a:rPr>
              <a:t>CONLUSION</a:t>
            </a:r>
          </a:p>
        </p:txBody>
      </p:sp>
      <p:sp>
        <p:nvSpPr>
          <p:cNvPr name="TextBox 38" id="38"/>
          <p:cNvSpPr txBox="true"/>
          <p:nvPr/>
        </p:nvSpPr>
        <p:spPr>
          <a:xfrm rot="0">
            <a:off x="11118509" y="3275076"/>
            <a:ext cx="6928339" cy="1113366"/>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Highlights the major results, reports, or outcomes generated after implementing the system successfully.</a:t>
            </a:r>
          </a:p>
        </p:txBody>
      </p:sp>
      <p:sp>
        <p:nvSpPr>
          <p:cNvPr name="TextBox 39" id="39"/>
          <p:cNvSpPr txBox="true"/>
          <p:nvPr/>
        </p:nvSpPr>
        <p:spPr>
          <a:xfrm rot="0">
            <a:off x="11118509" y="5940468"/>
            <a:ext cx="6614994" cy="1113366"/>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Mentions the possible improvements, additional features, or upgrades planned for future versions of the project.</a:t>
            </a:r>
          </a:p>
        </p:txBody>
      </p:sp>
      <p:sp>
        <p:nvSpPr>
          <p:cNvPr name="TextBox 40" id="40"/>
          <p:cNvSpPr txBox="true"/>
          <p:nvPr/>
        </p:nvSpPr>
        <p:spPr>
          <a:xfrm rot="0">
            <a:off x="11118509" y="8609444"/>
            <a:ext cx="6614994" cy="1113366"/>
          </a:xfrm>
          <a:prstGeom prst="rect">
            <a:avLst/>
          </a:prstGeom>
        </p:spPr>
        <p:txBody>
          <a:bodyPr anchor="t" rtlCol="false" tIns="0" lIns="0" bIns="0" rIns="0">
            <a:spAutoFit/>
          </a:bodyPr>
          <a:lstStyle/>
          <a:p>
            <a:pPr algn="l">
              <a:lnSpc>
                <a:spcPts val="2978"/>
              </a:lnSpc>
            </a:pPr>
            <a:r>
              <a:rPr lang="en-US" sz="2127">
                <a:solidFill>
                  <a:srgbClr val="A9BAD4"/>
                </a:solidFill>
                <a:latin typeface="Inter"/>
                <a:ea typeface="Inter"/>
                <a:cs typeface="Inter"/>
                <a:sym typeface="Inter"/>
              </a:rPr>
              <a:t>Summarizes the overall work, key learnings, and effectiveness of the project in achieving its objectives.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44943">
            <a:off x="16578174" y="-643317"/>
            <a:ext cx="2095881" cy="2146619"/>
          </a:xfrm>
          <a:custGeom>
            <a:avLst/>
            <a:gdLst/>
            <a:ahLst/>
            <a:cxnLst/>
            <a:rect r="r" b="b" t="t" l="l"/>
            <a:pathLst>
              <a:path h="2146619" w="2095881">
                <a:moveTo>
                  <a:pt x="0" y="0"/>
                </a:moveTo>
                <a:lnTo>
                  <a:pt x="2095881" y="0"/>
                </a:lnTo>
                <a:lnTo>
                  <a:pt x="2095881" y="2146619"/>
                </a:lnTo>
                <a:lnTo>
                  <a:pt x="0" y="2146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567" y="277026"/>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50485" y="482654"/>
            <a:ext cx="5787030" cy="1006366"/>
          </a:xfrm>
          <a:prstGeom prst="rect">
            <a:avLst/>
          </a:prstGeom>
        </p:spPr>
        <p:txBody>
          <a:bodyPr anchor="t" rtlCol="false" tIns="0" lIns="0" bIns="0" rIns="0">
            <a:spAutoFit/>
          </a:bodyPr>
          <a:lstStyle/>
          <a:p>
            <a:pPr algn="ctr">
              <a:lnSpc>
                <a:spcPts val="8138"/>
              </a:lnSpc>
            </a:pPr>
            <a:r>
              <a:rPr lang="en-US" b="true" sz="6073" u="sng">
                <a:solidFill>
                  <a:srgbClr val="FFFFFF"/>
                </a:solidFill>
                <a:latin typeface="Oswald Bold"/>
                <a:ea typeface="Oswald Bold"/>
                <a:cs typeface="Oswald Bold"/>
                <a:sym typeface="Oswald Bold"/>
              </a:rPr>
              <a:t>INTRODUCTION</a:t>
            </a:r>
          </a:p>
        </p:txBody>
      </p:sp>
      <p:grpSp>
        <p:nvGrpSpPr>
          <p:cNvPr name="Group 5" id="5"/>
          <p:cNvGrpSpPr/>
          <p:nvPr/>
        </p:nvGrpSpPr>
        <p:grpSpPr>
          <a:xfrm rot="0">
            <a:off x="1028700" y="2148638"/>
            <a:ext cx="16921093" cy="907488"/>
            <a:chOff x="0" y="0"/>
            <a:chExt cx="5310345" cy="284797"/>
          </a:xfrm>
        </p:grpSpPr>
        <p:sp>
          <p:nvSpPr>
            <p:cNvPr name="Freeform 6" id="6"/>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7" id="7"/>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8" id="8"/>
          <p:cNvSpPr txBox="true"/>
          <p:nvPr/>
        </p:nvSpPr>
        <p:spPr>
          <a:xfrm rot="0">
            <a:off x="1361840" y="2422475"/>
            <a:ext cx="16312395"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Sma</a:t>
            </a:r>
            <a:r>
              <a:rPr lang="en-US" b="true" sz="2494">
                <a:solidFill>
                  <a:srgbClr val="FFFFFF"/>
                </a:solidFill>
                <a:latin typeface="Inter Bold"/>
                <a:ea typeface="Inter Bold"/>
                <a:cs typeface="Inter Bold"/>
                <a:sym typeface="Inter Bold"/>
              </a:rPr>
              <a:t>rtShelfX is an inventory management system designed to automate stock monitoring and restocking.</a:t>
            </a:r>
          </a:p>
        </p:txBody>
      </p:sp>
      <p:grpSp>
        <p:nvGrpSpPr>
          <p:cNvPr name="Group 9" id="9"/>
          <p:cNvGrpSpPr/>
          <p:nvPr/>
        </p:nvGrpSpPr>
        <p:grpSpPr>
          <a:xfrm rot="0">
            <a:off x="1028700" y="3268870"/>
            <a:ext cx="16921093" cy="907488"/>
            <a:chOff x="0" y="0"/>
            <a:chExt cx="5310345" cy="284797"/>
          </a:xfrm>
        </p:grpSpPr>
        <p:sp>
          <p:nvSpPr>
            <p:cNvPr name="Freeform 10" id="10"/>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11" id="11"/>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12" id="12"/>
          <p:cNvSpPr txBox="true"/>
          <p:nvPr/>
        </p:nvSpPr>
        <p:spPr>
          <a:xfrm rot="0">
            <a:off x="1361840" y="3542038"/>
            <a:ext cx="15664741"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I</a:t>
            </a:r>
            <a:r>
              <a:rPr lang="en-US" b="true" sz="2494">
                <a:solidFill>
                  <a:srgbClr val="FFFFFF"/>
                </a:solidFill>
                <a:latin typeface="Inter Bold"/>
                <a:ea typeface="Inter Bold"/>
                <a:cs typeface="Inter Bold"/>
                <a:sym typeface="Inter Bold"/>
              </a:rPr>
              <a:t>t uses Stock keeping unit (SKU)-based tracking to manage and analyze all product details efficiently.</a:t>
            </a:r>
          </a:p>
        </p:txBody>
      </p:sp>
      <p:grpSp>
        <p:nvGrpSpPr>
          <p:cNvPr name="Group 13" id="13"/>
          <p:cNvGrpSpPr/>
          <p:nvPr/>
        </p:nvGrpSpPr>
        <p:grpSpPr>
          <a:xfrm rot="0">
            <a:off x="1028700" y="4386515"/>
            <a:ext cx="16921093" cy="907488"/>
            <a:chOff x="0" y="0"/>
            <a:chExt cx="5310345" cy="284797"/>
          </a:xfrm>
        </p:grpSpPr>
        <p:sp>
          <p:nvSpPr>
            <p:cNvPr name="Freeform 14" id="14"/>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15" id="15"/>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16" id="16"/>
          <p:cNvSpPr txBox="true"/>
          <p:nvPr/>
        </p:nvSpPr>
        <p:spPr>
          <a:xfrm rot="0">
            <a:off x="1361840" y="4629995"/>
            <a:ext cx="13897318"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The</a:t>
            </a:r>
            <a:r>
              <a:rPr lang="en-US" b="true" sz="2494">
                <a:solidFill>
                  <a:srgbClr val="FFFFFF"/>
                </a:solidFill>
                <a:latin typeface="Inter Bold"/>
                <a:ea typeface="Inter Bold"/>
                <a:cs typeface="Inter Bold"/>
                <a:sym typeface="Inter Bold"/>
              </a:rPr>
              <a:t> system provides real-time analytics for both single products and the entire inventory.</a:t>
            </a:r>
          </a:p>
        </p:txBody>
      </p:sp>
      <p:grpSp>
        <p:nvGrpSpPr>
          <p:cNvPr name="Group 17" id="17"/>
          <p:cNvGrpSpPr/>
          <p:nvPr/>
        </p:nvGrpSpPr>
        <p:grpSpPr>
          <a:xfrm rot="0">
            <a:off x="1028700" y="5504161"/>
            <a:ext cx="16921093" cy="907488"/>
            <a:chOff x="0" y="0"/>
            <a:chExt cx="5310345" cy="284797"/>
          </a:xfrm>
        </p:grpSpPr>
        <p:sp>
          <p:nvSpPr>
            <p:cNvPr name="Freeform 18" id="18"/>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19" id="19"/>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20" id="20"/>
          <p:cNvSpPr txBox="true"/>
          <p:nvPr/>
        </p:nvSpPr>
        <p:spPr>
          <a:xfrm rot="0">
            <a:off x="1361840" y="5711790"/>
            <a:ext cx="15701244"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Tran</a:t>
            </a:r>
            <a:r>
              <a:rPr lang="en-US" b="true" sz="2494">
                <a:solidFill>
                  <a:srgbClr val="FFFFFF"/>
                </a:solidFill>
                <a:latin typeface="Inter Bold"/>
                <a:ea typeface="Inter Bold"/>
                <a:cs typeface="Inter Bold"/>
                <a:sym typeface="Inter Bold"/>
              </a:rPr>
              <a:t>saction In and Transaction Out history is maintained for complete stock movement transparency.</a:t>
            </a:r>
          </a:p>
        </p:txBody>
      </p:sp>
      <p:grpSp>
        <p:nvGrpSpPr>
          <p:cNvPr name="Group 21" id="21"/>
          <p:cNvGrpSpPr/>
          <p:nvPr/>
        </p:nvGrpSpPr>
        <p:grpSpPr>
          <a:xfrm rot="0">
            <a:off x="1057490" y="6621806"/>
            <a:ext cx="16921093" cy="907488"/>
            <a:chOff x="0" y="0"/>
            <a:chExt cx="5310345" cy="284797"/>
          </a:xfrm>
        </p:grpSpPr>
        <p:sp>
          <p:nvSpPr>
            <p:cNvPr name="Freeform 22" id="22"/>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23" id="23"/>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24" id="24"/>
          <p:cNvSpPr txBox="true"/>
          <p:nvPr/>
        </p:nvSpPr>
        <p:spPr>
          <a:xfrm rot="0">
            <a:off x="1361840" y="6832350"/>
            <a:ext cx="12929243"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User</a:t>
            </a:r>
            <a:r>
              <a:rPr lang="en-US" b="true" sz="2494">
                <a:solidFill>
                  <a:srgbClr val="FFFFFF"/>
                </a:solidFill>
                <a:latin typeface="Inter Bold"/>
                <a:ea typeface="Inter Bold"/>
                <a:cs typeface="Inter Bold"/>
                <a:sym typeface="Inter Bold"/>
              </a:rPr>
              <a:t>s can add, view, issue, update, and delete products or Stock keeping unit easily</a:t>
            </a:r>
          </a:p>
        </p:txBody>
      </p:sp>
      <p:grpSp>
        <p:nvGrpSpPr>
          <p:cNvPr name="Group 25" id="25"/>
          <p:cNvGrpSpPr/>
          <p:nvPr/>
        </p:nvGrpSpPr>
        <p:grpSpPr>
          <a:xfrm rot="0">
            <a:off x="1057490" y="7739451"/>
            <a:ext cx="16921093" cy="907488"/>
            <a:chOff x="0" y="0"/>
            <a:chExt cx="5310345" cy="284797"/>
          </a:xfrm>
        </p:grpSpPr>
        <p:sp>
          <p:nvSpPr>
            <p:cNvPr name="Freeform 26" id="26"/>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27" id="27"/>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28" id="28"/>
          <p:cNvSpPr txBox="true"/>
          <p:nvPr/>
        </p:nvSpPr>
        <p:spPr>
          <a:xfrm rot="0">
            <a:off x="1065111" y="7976527"/>
            <a:ext cx="16294701"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Role-based dashboard</a:t>
            </a:r>
            <a:r>
              <a:rPr lang="en-US" b="true" sz="2494">
                <a:solidFill>
                  <a:srgbClr val="FFFFFF"/>
                </a:solidFill>
                <a:latin typeface="Inter Bold"/>
                <a:ea typeface="Inter Bold"/>
                <a:cs typeface="Inter Bold"/>
                <a:sym typeface="Inter Bold"/>
              </a:rPr>
              <a:t>s are available for Admin, Manager, and Vendor for better control and visibility.</a:t>
            </a:r>
          </a:p>
        </p:txBody>
      </p:sp>
      <p:grpSp>
        <p:nvGrpSpPr>
          <p:cNvPr name="Group 29" id="29"/>
          <p:cNvGrpSpPr/>
          <p:nvPr/>
        </p:nvGrpSpPr>
        <p:grpSpPr>
          <a:xfrm rot="0">
            <a:off x="1028700" y="8890241"/>
            <a:ext cx="16921093" cy="907488"/>
            <a:chOff x="0" y="0"/>
            <a:chExt cx="5310345" cy="284797"/>
          </a:xfrm>
        </p:grpSpPr>
        <p:sp>
          <p:nvSpPr>
            <p:cNvPr name="Freeform 30" id="30"/>
            <p:cNvSpPr/>
            <p:nvPr/>
          </p:nvSpPr>
          <p:spPr>
            <a:xfrm flipH="false" flipV="false" rot="0">
              <a:off x="0" y="0"/>
              <a:ext cx="5310344" cy="284797"/>
            </a:xfrm>
            <a:custGeom>
              <a:avLst/>
              <a:gdLst/>
              <a:ahLst/>
              <a:cxnLst/>
              <a:rect r="r" b="b" t="t" l="l"/>
              <a:pathLst>
                <a:path h="284797" w="5310344">
                  <a:moveTo>
                    <a:pt x="14183" y="0"/>
                  </a:moveTo>
                  <a:lnTo>
                    <a:pt x="5296161" y="0"/>
                  </a:lnTo>
                  <a:cubicBezTo>
                    <a:pt x="5299923" y="0"/>
                    <a:pt x="5303530" y="1494"/>
                    <a:pt x="5306190" y="4154"/>
                  </a:cubicBezTo>
                  <a:cubicBezTo>
                    <a:pt x="5308850" y="6814"/>
                    <a:pt x="5310344" y="10422"/>
                    <a:pt x="5310344" y="14183"/>
                  </a:cubicBezTo>
                  <a:lnTo>
                    <a:pt x="5310344" y="270613"/>
                  </a:lnTo>
                  <a:cubicBezTo>
                    <a:pt x="5310344" y="274375"/>
                    <a:pt x="5308850" y="277983"/>
                    <a:pt x="5306190" y="280643"/>
                  </a:cubicBezTo>
                  <a:cubicBezTo>
                    <a:pt x="5303530" y="283303"/>
                    <a:pt x="5299923" y="284797"/>
                    <a:pt x="5296161" y="284797"/>
                  </a:cubicBezTo>
                  <a:lnTo>
                    <a:pt x="14183" y="284797"/>
                  </a:lnTo>
                  <a:cubicBezTo>
                    <a:pt x="6350" y="284797"/>
                    <a:pt x="0" y="278447"/>
                    <a:pt x="0" y="270613"/>
                  </a:cubicBezTo>
                  <a:lnTo>
                    <a:pt x="0" y="14183"/>
                  </a:lnTo>
                  <a:cubicBezTo>
                    <a:pt x="0" y="10422"/>
                    <a:pt x="1494" y="6814"/>
                    <a:pt x="4154" y="4154"/>
                  </a:cubicBezTo>
                  <a:cubicBezTo>
                    <a:pt x="6814" y="1494"/>
                    <a:pt x="10422" y="0"/>
                    <a:pt x="14183" y="0"/>
                  </a:cubicBezTo>
                  <a:close/>
                </a:path>
              </a:pathLst>
            </a:custGeom>
            <a:gradFill rotWithShape="true">
              <a:gsLst>
                <a:gs pos="0">
                  <a:srgbClr val="F06457">
                    <a:alpha val="100000"/>
                  </a:srgbClr>
                </a:gs>
                <a:gs pos="100000">
                  <a:srgbClr val="9F005C">
                    <a:alpha val="100000"/>
                  </a:srgbClr>
                </a:gs>
              </a:gsLst>
              <a:lin ang="0"/>
            </a:gradFill>
          </p:spPr>
        </p:sp>
        <p:sp>
          <p:nvSpPr>
            <p:cNvPr name="TextBox 31" id="31"/>
            <p:cNvSpPr txBox="true"/>
            <p:nvPr/>
          </p:nvSpPr>
          <p:spPr>
            <a:xfrm>
              <a:off x="0" y="19050"/>
              <a:ext cx="5310345" cy="265747"/>
            </a:xfrm>
            <a:prstGeom prst="rect">
              <a:avLst/>
            </a:prstGeom>
          </p:spPr>
          <p:txBody>
            <a:bodyPr anchor="ctr" rtlCol="false" tIns="50800" lIns="50800" bIns="50800" rIns="50800"/>
            <a:lstStyle/>
            <a:p>
              <a:pPr algn="just">
                <a:lnSpc>
                  <a:spcPts val="2750"/>
                </a:lnSpc>
              </a:pPr>
            </a:p>
          </p:txBody>
        </p:sp>
      </p:grpSp>
      <p:sp>
        <p:nvSpPr>
          <p:cNvPr name="TextBox 32" id="32"/>
          <p:cNvSpPr txBox="true"/>
          <p:nvPr/>
        </p:nvSpPr>
        <p:spPr>
          <a:xfrm rot="0">
            <a:off x="1303586" y="9164077"/>
            <a:ext cx="16627933" cy="369341"/>
          </a:xfrm>
          <a:prstGeom prst="rect">
            <a:avLst/>
          </a:prstGeom>
        </p:spPr>
        <p:txBody>
          <a:bodyPr anchor="t" rtlCol="false" tIns="0" lIns="0" bIns="0" rIns="0">
            <a:spAutoFit/>
          </a:bodyPr>
          <a:lstStyle/>
          <a:p>
            <a:pPr algn="ctr">
              <a:lnSpc>
                <a:spcPts val="2743"/>
              </a:lnSpc>
              <a:spcBef>
                <a:spcPct val="0"/>
              </a:spcBef>
            </a:pPr>
            <a:r>
              <a:rPr lang="en-US" b="true" sz="2494">
                <a:solidFill>
                  <a:srgbClr val="FFFFFF"/>
                </a:solidFill>
                <a:latin typeface="Inter Bold"/>
                <a:ea typeface="Inter Bold"/>
                <a:cs typeface="Inter Bold"/>
                <a:sym typeface="Inter Bold"/>
              </a:rPr>
              <a:t>The</a:t>
            </a:r>
            <a:r>
              <a:rPr lang="en-US" b="true" sz="2494">
                <a:solidFill>
                  <a:srgbClr val="FFFFFF"/>
                </a:solidFill>
                <a:latin typeface="Inter Bold"/>
                <a:ea typeface="Inter Bold"/>
                <a:cs typeface="Inter Bold"/>
                <a:sym typeface="Inter Bold"/>
              </a:rPr>
              <a:t> platform aims to reduce manual workload and optimize inventory operations using intelligent insights.</a:t>
            </a:r>
          </a:p>
        </p:txBody>
      </p:sp>
      <p:grpSp>
        <p:nvGrpSpPr>
          <p:cNvPr name="Group 33" id="33"/>
          <p:cNvGrpSpPr/>
          <p:nvPr/>
        </p:nvGrpSpPr>
        <p:grpSpPr>
          <a:xfrm rot="0">
            <a:off x="195901" y="6707661"/>
            <a:ext cx="679632" cy="735778"/>
            <a:chOff x="0" y="0"/>
            <a:chExt cx="262333" cy="284005"/>
          </a:xfrm>
        </p:grpSpPr>
        <p:sp>
          <p:nvSpPr>
            <p:cNvPr name="Freeform 34" id="34"/>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35" id="35"/>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36" id="36"/>
          <p:cNvSpPr txBox="true"/>
          <p:nvPr/>
        </p:nvSpPr>
        <p:spPr>
          <a:xfrm rot="0">
            <a:off x="233829" y="6913683"/>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05</a:t>
            </a:r>
          </a:p>
        </p:txBody>
      </p:sp>
      <p:grpSp>
        <p:nvGrpSpPr>
          <p:cNvPr name="Group 37" id="37"/>
          <p:cNvGrpSpPr/>
          <p:nvPr/>
        </p:nvGrpSpPr>
        <p:grpSpPr>
          <a:xfrm rot="0">
            <a:off x="195901" y="2234494"/>
            <a:ext cx="679632" cy="735778"/>
            <a:chOff x="0" y="0"/>
            <a:chExt cx="262333" cy="284005"/>
          </a:xfrm>
        </p:grpSpPr>
        <p:sp>
          <p:nvSpPr>
            <p:cNvPr name="Freeform 38" id="38"/>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39" id="39"/>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40" id="40"/>
          <p:cNvSpPr txBox="true"/>
          <p:nvPr/>
        </p:nvSpPr>
        <p:spPr>
          <a:xfrm rot="0">
            <a:off x="233829" y="2440516"/>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01</a:t>
            </a:r>
          </a:p>
        </p:txBody>
      </p:sp>
      <p:grpSp>
        <p:nvGrpSpPr>
          <p:cNvPr name="Group 41" id="41"/>
          <p:cNvGrpSpPr/>
          <p:nvPr/>
        </p:nvGrpSpPr>
        <p:grpSpPr>
          <a:xfrm rot="0">
            <a:off x="195901" y="3354057"/>
            <a:ext cx="679632" cy="735778"/>
            <a:chOff x="0" y="0"/>
            <a:chExt cx="262333" cy="284005"/>
          </a:xfrm>
        </p:grpSpPr>
        <p:sp>
          <p:nvSpPr>
            <p:cNvPr name="Freeform 42" id="42"/>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43" id="43"/>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44" id="44"/>
          <p:cNvSpPr txBox="true"/>
          <p:nvPr/>
        </p:nvSpPr>
        <p:spPr>
          <a:xfrm rot="0">
            <a:off x="233829" y="3560079"/>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02</a:t>
            </a:r>
          </a:p>
        </p:txBody>
      </p:sp>
      <p:grpSp>
        <p:nvGrpSpPr>
          <p:cNvPr name="Group 45" id="45"/>
          <p:cNvGrpSpPr/>
          <p:nvPr/>
        </p:nvGrpSpPr>
        <p:grpSpPr>
          <a:xfrm rot="0">
            <a:off x="195901" y="4472371"/>
            <a:ext cx="679632" cy="735778"/>
            <a:chOff x="0" y="0"/>
            <a:chExt cx="262333" cy="284005"/>
          </a:xfrm>
        </p:grpSpPr>
        <p:sp>
          <p:nvSpPr>
            <p:cNvPr name="Freeform 46" id="46"/>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47" id="47"/>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48" id="48"/>
          <p:cNvSpPr txBox="true"/>
          <p:nvPr/>
        </p:nvSpPr>
        <p:spPr>
          <a:xfrm rot="0">
            <a:off x="233829" y="4678393"/>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03</a:t>
            </a:r>
          </a:p>
        </p:txBody>
      </p:sp>
      <p:grpSp>
        <p:nvGrpSpPr>
          <p:cNvPr name="Group 49" id="49"/>
          <p:cNvGrpSpPr/>
          <p:nvPr/>
        </p:nvGrpSpPr>
        <p:grpSpPr>
          <a:xfrm rot="0">
            <a:off x="195901" y="5590883"/>
            <a:ext cx="679632" cy="735778"/>
            <a:chOff x="0" y="0"/>
            <a:chExt cx="262333" cy="284005"/>
          </a:xfrm>
        </p:grpSpPr>
        <p:sp>
          <p:nvSpPr>
            <p:cNvPr name="Freeform 50" id="50"/>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51" id="51"/>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52" id="52"/>
          <p:cNvSpPr txBox="true"/>
          <p:nvPr/>
        </p:nvSpPr>
        <p:spPr>
          <a:xfrm rot="0">
            <a:off x="233829" y="5796905"/>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04</a:t>
            </a:r>
          </a:p>
        </p:txBody>
      </p:sp>
      <p:grpSp>
        <p:nvGrpSpPr>
          <p:cNvPr name="Group 53" id="53"/>
          <p:cNvGrpSpPr/>
          <p:nvPr/>
        </p:nvGrpSpPr>
        <p:grpSpPr>
          <a:xfrm rot="0">
            <a:off x="195901" y="8945302"/>
            <a:ext cx="679632" cy="735778"/>
            <a:chOff x="0" y="0"/>
            <a:chExt cx="262333" cy="284005"/>
          </a:xfrm>
        </p:grpSpPr>
        <p:sp>
          <p:nvSpPr>
            <p:cNvPr name="Freeform 54" id="54"/>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55" id="55"/>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56" id="56"/>
          <p:cNvSpPr txBox="true"/>
          <p:nvPr/>
        </p:nvSpPr>
        <p:spPr>
          <a:xfrm rot="0">
            <a:off x="233829" y="9151324"/>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07</a:t>
            </a:r>
          </a:p>
        </p:txBody>
      </p:sp>
      <p:grpSp>
        <p:nvGrpSpPr>
          <p:cNvPr name="Group 57" id="57"/>
          <p:cNvGrpSpPr/>
          <p:nvPr/>
        </p:nvGrpSpPr>
        <p:grpSpPr>
          <a:xfrm rot="0">
            <a:off x="195901" y="7828524"/>
            <a:ext cx="679632" cy="735778"/>
            <a:chOff x="0" y="0"/>
            <a:chExt cx="262333" cy="284005"/>
          </a:xfrm>
        </p:grpSpPr>
        <p:sp>
          <p:nvSpPr>
            <p:cNvPr name="Freeform 58" id="58"/>
            <p:cNvSpPr/>
            <p:nvPr/>
          </p:nvSpPr>
          <p:spPr>
            <a:xfrm flipH="false" flipV="false" rot="0">
              <a:off x="0" y="0"/>
              <a:ext cx="262333" cy="284005"/>
            </a:xfrm>
            <a:custGeom>
              <a:avLst/>
              <a:gdLst/>
              <a:ahLst/>
              <a:cxnLst/>
              <a:rect r="r" b="b" t="t" l="l"/>
              <a:pathLst>
                <a:path h="284005" w="262333">
                  <a:moveTo>
                    <a:pt x="131166" y="0"/>
                  </a:moveTo>
                  <a:lnTo>
                    <a:pt x="131166" y="0"/>
                  </a:lnTo>
                  <a:cubicBezTo>
                    <a:pt x="203608" y="0"/>
                    <a:pt x="262333" y="58725"/>
                    <a:pt x="262333" y="131166"/>
                  </a:cubicBezTo>
                  <a:lnTo>
                    <a:pt x="262333" y="152838"/>
                  </a:lnTo>
                  <a:cubicBezTo>
                    <a:pt x="262333" y="225280"/>
                    <a:pt x="203608" y="284005"/>
                    <a:pt x="131166" y="284005"/>
                  </a:cubicBezTo>
                  <a:lnTo>
                    <a:pt x="131166" y="284005"/>
                  </a:lnTo>
                  <a:cubicBezTo>
                    <a:pt x="96379" y="284005"/>
                    <a:pt x="63016" y="270186"/>
                    <a:pt x="38418" y="245587"/>
                  </a:cubicBezTo>
                  <a:cubicBezTo>
                    <a:pt x="13819" y="220989"/>
                    <a:pt x="0" y="187626"/>
                    <a:pt x="0" y="152838"/>
                  </a:cubicBezTo>
                  <a:lnTo>
                    <a:pt x="0" y="131166"/>
                  </a:lnTo>
                  <a:cubicBezTo>
                    <a:pt x="0" y="96379"/>
                    <a:pt x="13819" y="63016"/>
                    <a:pt x="38418" y="38418"/>
                  </a:cubicBezTo>
                  <a:cubicBezTo>
                    <a:pt x="63016" y="13819"/>
                    <a:pt x="96379" y="0"/>
                    <a:pt x="131166" y="0"/>
                  </a:cubicBezTo>
                  <a:close/>
                </a:path>
              </a:pathLst>
            </a:custGeom>
            <a:gradFill rotWithShape="true">
              <a:gsLst>
                <a:gs pos="0">
                  <a:srgbClr val="FF5757">
                    <a:alpha val="100000"/>
                  </a:srgbClr>
                </a:gs>
                <a:gs pos="100000">
                  <a:srgbClr val="8C52FF">
                    <a:alpha val="100000"/>
                  </a:srgbClr>
                </a:gs>
              </a:gsLst>
              <a:lin ang="0"/>
            </a:gradFill>
          </p:spPr>
        </p:sp>
        <p:sp>
          <p:nvSpPr>
            <p:cNvPr name="TextBox 59" id="59"/>
            <p:cNvSpPr txBox="true"/>
            <p:nvPr/>
          </p:nvSpPr>
          <p:spPr>
            <a:xfrm>
              <a:off x="0" y="19050"/>
              <a:ext cx="262333" cy="264955"/>
            </a:xfrm>
            <a:prstGeom prst="rect">
              <a:avLst/>
            </a:prstGeom>
          </p:spPr>
          <p:txBody>
            <a:bodyPr anchor="ctr" rtlCol="false" tIns="50800" lIns="50800" bIns="50800" rIns="50800"/>
            <a:lstStyle/>
            <a:p>
              <a:pPr algn="ctr">
                <a:lnSpc>
                  <a:spcPts val="3190"/>
                </a:lnSpc>
              </a:pPr>
            </a:p>
          </p:txBody>
        </p:sp>
      </p:grpSp>
      <p:sp>
        <p:nvSpPr>
          <p:cNvPr name="TextBox 60" id="60"/>
          <p:cNvSpPr txBox="true"/>
          <p:nvPr/>
        </p:nvSpPr>
        <p:spPr>
          <a:xfrm rot="0">
            <a:off x="233829" y="8034546"/>
            <a:ext cx="603775" cy="366272"/>
          </a:xfrm>
          <a:prstGeom prst="rect">
            <a:avLst/>
          </a:prstGeom>
        </p:spPr>
        <p:txBody>
          <a:bodyPr anchor="t" rtlCol="false" tIns="0" lIns="0" bIns="0" rIns="0">
            <a:spAutoFit/>
          </a:bodyPr>
          <a:lstStyle/>
          <a:p>
            <a:pPr algn="ctr">
              <a:lnSpc>
                <a:spcPts val="2846"/>
              </a:lnSpc>
            </a:pPr>
            <a:r>
              <a:rPr lang="en-US" b="true" sz="2588">
                <a:gradFill>
                  <a:gsLst>
                    <a:gs pos="0">
                      <a:srgbClr val="000000">
                        <a:alpha val="100000"/>
                      </a:srgbClr>
                    </a:gs>
                    <a:gs pos="50000">
                      <a:srgbClr val="3533CD">
                        <a:alpha val="100000"/>
                      </a:srgbClr>
                    </a:gs>
                    <a:gs pos="100000">
                      <a:srgbClr val="000000">
                        <a:alpha val="100000"/>
                      </a:srgbClr>
                    </a:gs>
                  </a:gsLst>
                  <a:lin ang="0"/>
                </a:gradFill>
                <a:latin typeface="Oswald Bold"/>
                <a:ea typeface="Oswald Bold"/>
                <a:cs typeface="Oswald Bold"/>
                <a:sym typeface="Oswald Bold"/>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8567" y="277026"/>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01960" y="3660986"/>
            <a:ext cx="8222654" cy="2172502"/>
            <a:chOff x="0" y="0"/>
            <a:chExt cx="1538174" cy="406400"/>
          </a:xfrm>
        </p:grpSpPr>
        <p:sp>
          <p:nvSpPr>
            <p:cNvPr name="Freeform 4" id="4"/>
            <p:cNvSpPr/>
            <p:nvPr/>
          </p:nvSpPr>
          <p:spPr>
            <a:xfrm flipH="false" flipV="false" rot="0">
              <a:off x="0" y="0"/>
              <a:ext cx="1538174" cy="406400"/>
            </a:xfrm>
            <a:custGeom>
              <a:avLst/>
              <a:gdLst/>
              <a:ahLst/>
              <a:cxnLst/>
              <a:rect r="r" b="b" t="t" l="l"/>
              <a:pathLst>
                <a:path h="406400" w="1538174">
                  <a:moveTo>
                    <a:pt x="1334974" y="0"/>
                  </a:moveTo>
                  <a:cubicBezTo>
                    <a:pt x="1447198" y="0"/>
                    <a:pt x="1538174" y="90976"/>
                    <a:pt x="1538174" y="203200"/>
                  </a:cubicBezTo>
                  <a:cubicBezTo>
                    <a:pt x="1538174" y="315424"/>
                    <a:pt x="1447198" y="406400"/>
                    <a:pt x="1334974"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p:spPr>
        </p:sp>
        <p:sp>
          <p:nvSpPr>
            <p:cNvPr name="TextBox 5" id="5"/>
            <p:cNvSpPr txBox="true"/>
            <p:nvPr/>
          </p:nvSpPr>
          <p:spPr>
            <a:xfrm>
              <a:off x="0" y="19050"/>
              <a:ext cx="1538174" cy="387350"/>
            </a:xfrm>
            <a:prstGeom prst="rect">
              <a:avLst/>
            </a:prstGeom>
          </p:spPr>
          <p:txBody>
            <a:bodyPr anchor="ctr" rtlCol="false" tIns="50800" lIns="50800" bIns="50800" rIns="50800"/>
            <a:lstStyle/>
            <a:p>
              <a:pPr algn="ctr">
                <a:lnSpc>
                  <a:spcPts val="2750"/>
                </a:lnSpc>
              </a:pPr>
            </a:p>
          </p:txBody>
        </p:sp>
      </p:grpSp>
      <p:grpSp>
        <p:nvGrpSpPr>
          <p:cNvPr name="Group 6" id="6"/>
          <p:cNvGrpSpPr/>
          <p:nvPr/>
        </p:nvGrpSpPr>
        <p:grpSpPr>
          <a:xfrm rot="0">
            <a:off x="4831754" y="3271243"/>
            <a:ext cx="2951989" cy="2951989"/>
            <a:chOff x="0" y="0"/>
            <a:chExt cx="736600" cy="736600"/>
          </a:xfrm>
        </p:grpSpPr>
        <p:sp>
          <p:nvSpPr>
            <p:cNvPr name="Freeform 7" id="7"/>
            <p:cNvSpPr/>
            <p:nvPr/>
          </p:nvSpPr>
          <p:spPr>
            <a:xfrm flipH="false" flipV="false" rot="0">
              <a:off x="-139" y="-143"/>
              <a:ext cx="736882" cy="736886"/>
            </a:xfrm>
            <a:custGeom>
              <a:avLst/>
              <a:gdLst/>
              <a:ahLst/>
              <a:cxnLst/>
              <a:rect r="r" b="b" t="t" l="l"/>
              <a:pathLst>
                <a:path h="736886" w="736882">
                  <a:moveTo>
                    <a:pt x="386150" y="572"/>
                  </a:moveTo>
                  <a:lnTo>
                    <a:pt x="415791" y="58996"/>
                  </a:lnTo>
                  <a:cubicBezTo>
                    <a:pt x="438499" y="62468"/>
                    <a:pt x="460754" y="68422"/>
                    <a:pt x="482155" y="76774"/>
                  </a:cubicBezTo>
                  <a:lnTo>
                    <a:pt x="537035" y="40995"/>
                  </a:lnTo>
                  <a:cubicBezTo>
                    <a:pt x="547541" y="46405"/>
                    <a:pt x="557778" y="52317"/>
                    <a:pt x="567715" y="58717"/>
                  </a:cubicBezTo>
                  <a:lnTo>
                    <a:pt x="564173" y="124128"/>
                  </a:lnTo>
                  <a:cubicBezTo>
                    <a:pt x="582101" y="138489"/>
                    <a:pt x="598393" y="154776"/>
                    <a:pt x="612756" y="172708"/>
                  </a:cubicBezTo>
                  <a:lnTo>
                    <a:pt x="678170" y="169166"/>
                  </a:lnTo>
                  <a:cubicBezTo>
                    <a:pt x="684564" y="179108"/>
                    <a:pt x="690474" y="189343"/>
                    <a:pt x="695883" y="199842"/>
                  </a:cubicBezTo>
                  <a:lnTo>
                    <a:pt x="660108" y="254725"/>
                  </a:lnTo>
                  <a:cubicBezTo>
                    <a:pt x="668455" y="276128"/>
                    <a:pt x="674416" y="298382"/>
                    <a:pt x="677891" y="321083"/>
                  </a:cubicBezTo>
                  <a:lnTo>
                    <a:pt x="736312" y="350728"/>
                  </a:lnTo>
                  <a:cubicBezTo>
                    <a:pt x="736881" y="362524"/>
                    <a:pt x="736881" y="374349"/>
                    <a:pt x="736312" y="386158"/>
                  </a:cubicBezTo>
                  <a:lnTo>
                    <a:pt x="677891" y="415789"/>
                  </a:lnTo>
                  <a:cubicBezTo>
                    <a:pt x="674416" y="438504"/>
                    <a:pt x="668455" y="460758"/>
                    <a:pt x="660108" y="482161"/>
                  </a:cubicBezTo>
                  <a:lnTo>
                    <a:pt x="695883" y="537030"/>
                  </a:lnTo>
                  <a:cubicBezTo>
                    <a:pt x="690474" y="547544"/>
                    <a:pt x="684564" y="557778"/>
                    <a:pt x="678170" y="567720"/>
                  </a:cubicBezTo>
                  <a:lnTo>
                    <a:pt x="612756" y="564179"/>
                  </a:lnTo>
                  <a:cubicBezTo>
                    <a:pt x="598393" y="582096"/>
                    <a:pt x="582101" y="598397"/>
                    <a:pt x="564173" y="612759"/>
                  </a:cubicBezTo>
                  <a:lnTo>
                    <a:pt x="567715" y="678169"/>
                  </a:lnTo>
                  <a:cubicBezTo>
                    <a:pt x="557778" y="684569"/>
                    <a:pt x="547541" y="690467"/>
                    <a:pt x="537035" y="695877"/>
                  </a:cubicBezTo>
                  <a:lnTo>
                    <a:pt x="482155" y="660111"/>
                  </a:lnTo>
                  <a:cubicBezTo>
                    <a:pt x="460754" y="668450"/>
                    <a:pt x="438499" y="674418"/>
                    <a:pt x="415791" y="677890"/>
                  </a:cubicBezTo>
                  <a:lnTo>
                    <a:pt x="386150" y="736314"/>
                  </a:lnTo>
                  <a:cubicBezTo>
                    <a:pt x="374350" y="736886"/>
                    <a:pt x="362527" y="736886"/>
                    <a:pt x="350725" y="736314"/>
                  </a:cubicBezTo>
                  <a:lnTo>
                    <a:pt x="321085" y="677890"/>
                  </a:lnTo>
                  <a:cubicBezTo>
                    <a:pt x="298377" y="674418"/>
                    <a:pt x="276123" y="668450"/>
                    <a:pt x="254721" y="660111"/>
                  </a:cubicBezTo>
                  <a:lnTo>
                    <a:pt x="199844" y="695877"/>
                  </a:lnTo>
                  <a:cubicBezTo>
                    <a:pt x="189330" y="690467"/>
                    <a:pt x="179095" y="684569"/>
                    <a:pt x="169153" y="678169"/>
                  </a:cubicBezTo>
                  <a:lnTo>
                    <a:pt x="172709" y="612759"/>
                  </a:lnTo>
                  <a:cubicBezTo>
                    <a:pt x="154777" y="598397"/>
                    <a:pt x="138476" y="582096"/>
                    <a:pt x="124114" y="564179"/>
                  </a:cubicBezTo>
                  <a:lnTo>
                    <a:pt x="58704" y="567720"/>
                  </a:lnTo>
                  <a:cubicBezTo>
                    <a:pt x="52317" y="557778"/>
                    <a:pt x="46405" y="547544"/>
                    <a:pt x="40995" y="537030"/>
                  </a:cubicBezTo>
                  <a:lnTo>
                    <a:pt x="76761" y="482161"/>
                  </a:lnTo>
                  <a:cubicBezTo>
                    <a:pt x="68422" y="460758"/>
                    <a:pt x="62454" y="438504"/>
                    <a:pt x="58982" y="415789"/>
                  </a:cubicBezTo>
                  <a:lnTo>
                    <a:pt x="557" y="386158"/>
                  </a:lnTo>
                  <a:cubicBezTo>
                    <a:pt x="0" y="374349"/>
                    <a:pt x="0" y="362524"/>
                    <a:pt x="557" y="350728"/>
                  </a:cubicBezTo>
                  <a:lnTo>
                    <a:pt x="58982" y="321083"/>
                  </a:lnTo>
                  <a:cubicBezTo>
                    <a:pt x="62454" y="298382"/>
                    <a:pt x="68422" y="276128"/>
                    <a:pt x="76761" y="254725"/>
                  </a:cubicBezTo>
                  <a:lnTo>
                    <a:pt x="40995" y="199842"/>
                  </a:lnTo>
                  <a:cubicBezTo>
                    <a:pt x="46405" y="189343"/>
                    <a:pt x="52317" y="179108"/>
                    <a:pt x="58704" y="169166"/>
                  </a:cubicBezTo>
                  <a:lnTo>
                    <a:pt x="124114" y="172708"/>
                  </a:lnTo>
                  <a:cubicBezTo>
                    <a:pt x="138476" y="154776"/>
                    <a:pt x="154777" y="138489"/>
                    <a:pt x="172709" y="124128"/>
                  </a:cubicBezTo>
                  <a:lnTo>
                    <a:pt x="169153" y="58717"/>
                  </a:lnTo>
                  <a:cubicBezTo>
                    <a:pt x="179095" y="52317"/>
                    <a:pt x="189330" y="46405"/>
                    <a:pt x="199844" y="40995"/>
                  </a:cubicBezTo>
                  <a:lnTo>
                    <a:pt x="254721" y="76774"/>
                  </a:lnTo>
                  <a:cubicBezTo>
                    <a:pt x="276123" y="68422"/>
                    <a:pt x="298377" y="62468"/>
                    <a:pt x="321085" y="58996"/>
                  </a:cubicBezTo>
                  <a:lnTo>
                    <a:pt x="350725" y="572"/>
                  </a:lnTo>
                  <a:cubicBezTo>
                    <a:pt x="362527" y="0"/>
                    <a:pt x="374350" y="0"/>
                    <a:pt x="386150" y="572"/>
                  </a:cubicBezTo>
                  <a:close/>
                  <a:moveTo>
                    <a:pt x="368438" y="189844"/>
                  </a:moveTo>
                  <a:cubicBezTo>
                    <a:pt x="269865" y="189844"/>
                    <a:pt x="189847" y="269868"/>
                    <a:pt x="189847" y="368437"/>
                  </a:cubicBezTo>
                  <a:cubicBezTo>
                    <a:pt x="189847" y="467019"/>
                    <a:pt x="269865" y="547042"/>
                    <a:pt x="368438" y="547042"/>
                  </a:cubicBezTo>
                  <a:cubicBezTo>
                    <a:pt x="467009" y="547042"/>
                    <a:pt x="547037" y="467019"/>
                    <a:pt x="547037" y="368437"/>
                  </a:cubicBezTo>
                  <a:cubicBezTo>
                    <a:pt x="547037" y="269868"/>
                    <a:pt x="467009" y="189844"/>
                    <a:pt x="368438" y="189844"/>
                  </a:cubicBezTo>
                  <a:close/>
                </a:path>
              </a:pathLst>
            </a:custGeom>
            <a:gradFill rotWithShape="true">
              <a:gsLst>
                <a:gs pos="0">
                  <a:srgbClr val="F06457">
                    <a:alpha val="100000"/>
                  </a:srgbClr>
                </a:gs>
                <a:gs pos="100000">
                  <a:srgbClr val="9F005C">
                    <a:alpha val="100000"/>
                  </a:srgbClr>
                </a:gs>
              </a:gsLst>
              <a:lin ang="5400000"/>
            </a:gradFill>
          </p:spPr>
        </p:sp>
        <p:sp>
          <p:nvSpPr>
            <p:cNvPr name="TextBox 8" id="8"/>
            <p:cNvSpPr txBox="true"/>
            <p:nvPr/>
          </p:nvSpPr>
          <p:spPr>
            <a:xfrm>
              <a:off x="184150" y="203200"/>
              <a:ext cx="368300" cy="349250"/>
            </a:xfrm>
            <a:prstGeom prst="rect">
              <a:avLst/>
            </a:prstGeom>
          </p:spPr>
          <p:txBody>
            <a:bodyPr anchor="ctr" rtlCol="false" tIns="50800" lIns="50800" bIns="50800" rIns="50800"/>
            <a:lstStyle/>
            <a:p>
              <a:pPr algn="ctr">
                <a:lnSpc>
                  <a:spcPts val="2750"/>
                </a:lnSpc>
              </a:pPr>
            </a:p>
          </p:txBody>
        </p:sp>
      </p:grpSp>
      <p:grpSp>
        <p:nvGrpSpPr>
          <p:cNvPr name="Group 9" id="9"/>
          <p:cNvGrpSpPr/>
          <p:nvPr/>
        </p:nvGrpSpPr>
        <p:grpSpPr>
          <a:xfrm rot="0">
            <a:off x="10725208" y="3271243"/>
            <a:ext cx="2951989" cy="2951989"/>
            <a:chOff x="0" y="0"/>
            <a:chExt cx="736600" cy="736600"/>
          </a:xfrm>
        </p:grpSpPr>
        <p:sp>
          <p:nvSpPr>
            <p:cNvPr name="Freeform 10" id="10"/>
            <p:cNvSpPr/>
            <p:nvPr/>
          </p:nvSpPr>
          <p:spPr>
            <a:xfrm flipH="false" flipV="false" rot="0">
              <a:off x="-139" y="-143"/>
              <a:ext cx="736882" cy="736886"/>
            </a:xfrm>
            <a:custGeom>
              <a:avLst/>
              <a:gdLst/>
              <a:ahLst/>
              <a:cxnLst/>
              <a:rect r="r" b="b" t="t" l="l"/>
              <a:pathLst>
                <a:path h="736886" w="736882">
                  <a:moveTo>
                    <a:pt x="386150" y="572"/>
                  </a:moveTo>
                  <a:lnTo>
                    <a:pt x="415791" y="58996"/>
                  </a:lnTo>
                  <a:cubicBezTo>
                    <a:pt x="438499" y="62468"/>
                    <a:pt x="460754" y="68422"/>
                    <a:pt x="482155" y="76774"/>
                  </a:cubicBezTo>
                  <a:lnTo>
                    <a:pt x="537035" y="40995"/>
                  </a:lnTo>
                  <a:cubicBezTo>
                    <a:pt x="547541" y="46405"/>
                    <a:pt x="557778" y="52317"/>
                    <a:pt x="567715" y="58717"/>
                  </a:cubicBezTo>
                  <a:lnTo>
                    <a:pt x="564173" y="124128"/>
                  </a:lnTo>
                  <a:cubicBezTo>
                    <a:pt x="582101" y="138489"/>
                    <a:pt x="598393" y="154776"/>
                    <a:pt x="612756" y="172708"/>
                  </a:cubicBezTo>
                  <a:lnTo>
                    <a:pt x="678170" y="169166"/>
                  </a:lnTo>
                  <a:cubicBezTo>
                    <a:pt x="684564" y="179108"/>
                    <a:pt x="690474" y="189343"/>
                    <a:pt x="695883" y="199842"/>
                  </a:cubicBezTo>
                  <a:lnTo>
                    <a:pt x="660108" y="254725"/>
                  </a:lnTo>
                  <a:cubicBezTo>
                    <a:pt x="668455" y="276128"/>
                    <a:pt x="674416" y="298382"/>
                    <a:pt x="677891" y="321083"/>
                  </a:cubicBezTo>
                  <a:lnTo>
                    <a:pt x="736312" y="350728"/>
                  </a:lnTo>
                  <a:cubicBezTo>
                    <a:pt x="736881" y="362524"/>
                    <a:pt x="736881" y="374349"/>
                    <a:pt x="736312" y="386158"/>
                  </a:cubicBezTo>
                  <a:lnTo>
                    <a:pt x="677891" y="415789"/>
                  </a:lnTo>
                  <a:cubicBezTo>
                    <a:pt x="674416" y="438504"/>
                    <a:pt x="668455" y="460758"/>
                    <a:pt x="660108" y="482161"/>
                  </a:cubicBezTo>
                  <a:lnTo>
                    <a:pt x="695883" y="537030"/>
                  </a:lnTo>
                  <a:cubicBezTo>
                    <a:pt x="690474" y="547544"/>
                    <a:pt x="684564" y="557778"/>
                    <a:pt x="678170" y="567720"/>
                  </a:cubicBezTo>
                  <a:lnTo>
                    <a:pt x="612756" y="564179"/>
                  </a:lnTo>
                  <a:cubicBezTo>
                    <a:pt x="598393" y="582096"/>
                    <a:pt x="582101" y="598397"/>
                    <a:pt x="564173" y="612759"/>
                  </a:cubicBezTo>
                  <a:lnTo>
                    <a:pt x="567715" y="678169"/>
                  </a:lnTo>
                  <a:cubicBezTo>
                    <a:pt x="557778" y="684569"/>
                    <a:pt x="547541" y="690467"/>
                    <a:pt x="537035" y="695877"/>
                  </a:cubicBezTo>
                  <a:lnTo>
                    <a:pt x="482155" y="660111"/>
                  </a:lnTo>
                  <a:cubicBezTo>
                    <a:pt x="460754" y="668450"/>
                    <a:pt x="438499" y="674418"/>
                    <a:pt x="415791" y="677890"/>
                  </a:cubicBezTo>
                  <a:lnTo>
                    <a:pt x="386150" y="736314"/>
                  </a:lnTo>
                  <a:cubicBezTo>
                    <a:pt x="374350" y="736886"/>
                    <a:pt x="362527" y="736886"/>
                    <a:pt x="350725" y="736314"/>
                  </a:cubicBezTo>
                  <a:lnTo>
                    <a:pt x="321085" y="677890"/>
                  </a:lnTo>
                  <a:cubicBezTo>
                    <a:pt x="298377" y="674418"/>
                    <a:pt x="276123" y="668450"/>
                    <a:pt x="254721" y="660111"/>
                  </a:cubicBezTo>
                  <a:lnTo>
                    <a:pt x="199844" y="695877"/>
                  </a:lnTo>
                  <a:cubicBezTo>
                    <a:pt x="189330" y="690467"/>
                    <a:pt x="179095" y="684569"/>
                    <a:pt x="169153" y="678169"/>
                  </a:cubicBezTo>
                  <a:lnTo>
                    <a:pt x="172709" y="612759"/>
                  </a:lnTo>
                  <a:cubicBezTo>
                    <a:pt x="154777" y="598397"/>
                    <a:pt x="138476" y="582096"/>
                    <a:pt x="124114" y="564179"/>
                  </a:cubicBezTo>
                  <a:lnTo>
                    <a:pt x="58704" y="567720"/>
                  </a:lnTo>
                  <a:cubicBezTo>
                    <a:pt x="52317" y="557778"/>
                    <a:pt x="46405" y="547544"/>
                    <a:pt x="40995" y="537030"/>
                  </a:cubicBezTo>
                  <a:lnTo>
                    <a:pt x="76761" y="482161"/>
                  </a:lnTo>
                  <a:cubicBezTo>
                    <a:pt x="68422" y="460758"/>
                    <a:pt x="62454" y="438504"/>
                    <a:pt x="58982" y="415789"/>
                  </a:cubicBezTo>
                  <a:lnTo>
                    <a:pt x="557" y="386158"/>
                  </a:lnTo>
                  <a:cubicBezTo>
                    <a:pt x="0" y="374349"/>
                    <a:pt x="0" y="362524"/>
                    <a:pt x="557" y="350728"/>
                  </a:cubicBezTo>
                  <a:lnTo>
                    <a:pt x="58982" y="321083"/>
                  </a:lnTo>
                  <a:cubicBezTo>
                    <a:pt x="62454" y="298382"/>
                    <a:pt x="68422" y="276128"/>
                    <a:pt x="76761" y="254725"/>
                  </a:cubicBezTo>
                  <a:lnTo>
                    <a:pt x="40995" y="199842"/>
                  </a:lnTo>
                  <a:cubicBezTo>
                    <a:pt x="46405" y="189343"/>
                    <a:pt x="52317" y="179108"/>
                    <a:pt x="58704" y="169166"/>
                  </a:cubicBezTo>
                  <a:lnTo>
                    <a:pt x="124114" y="172708"/>
                  </a:lnTo>
                  <a:cubicBezTo>
                    <a:pt x="138476" y="154776"/>
                    <a:pt x="154777" y="138489"/>
                    <a:pt x="172709" y="124128"/>
                  </a:cubicBezTo>
                  <a:lnTo>
                    <a:pt x="169153" y="58717"/>
                  </a:lnTo>
                  <a:cubicBezTo>
                    <a:pt x="179095" y="52317"/>
                    <a:pt x="189330" y="46405"/>
                    <a:pt x="199844" y="40995"/>
                  </a:cubicBezTo>
                  <a:lnTo>
                    <a:pt x="254721" y="76774"/>
                  </a:lnTo>
                  <a:cubicBezTo>
                    <a:pt x="276123" y="68422"/>
                    <a:pt x="298377" y="62468"/>
                    <a:pt x="321085" y="58996"/>
                  </a:cubicBezTo>
                  <a:lnTo>
                    <a:pt x="350725" y="572"/>
                  </a:lnTo>
                  <a:cubicBezTo>
                    <a:pt x="362527" y="0"/>
                    <a:pt x="374350" y="0"/>
                    <a:pt x="386150" y="572"/>
                  </a:cubicBezTo>
                  <a:close/>
                  <a:moveTo>
                    <a:pt x="368438" y="189844"/>
                  </a:moveTo>
                  <a:cubicBezTo>
                    <a:pt x="269865" y="189844"/>
                    <a:pt x="189847" y="269868"/>
                    <a:pt x="189847" y="368437"/>
                  </a:cubicBezTo>
                  <a:cubicBezTo>
                    <a:pt x="189847" y="467019"/>
                    <a:pt x="269865" y="547042"/>
                    <a:pt x="368438" y="547042"/>
                  </a:cubicBezTo>
                  <a:cubicBezTo>
                    <a:pt x="467009" y="547042"/>
                    <a:pt x="547037" y="467019"/>
                    <a:pt x="547037" y="368437"/>
                  </a:cubicBezTo>
                  <a:cubicBezTo>
                    <a:pt x="547037" y="269868"/>
                    <a:pt x="467009" y="189844"/>
                    <a:pt x="368438" y="189844"/>
                  </a:cubicBezTo>
                  <a:close/>
                </a:path>
              </a:pathLst>
            </a:custGeom>
            <a:gradFill rotWithShape="true">
              <a:gsLst>
                <a:gs pos="0">
                  <a:srgbClr val="F06457">
                    <a:alpha val="100000"/>
                  </a:srgbClr>
                </a:gs>
                <a:gs pos="100000">
                  <a:srgbClr val="9F005C">
                    <a:alpha val="100000"/>
                  </a:srgbClr>
                </a:gs>
              </a:gsLst>
              <a:lin ang="5400000"/>
            </a:gradFill>
          </p:spPr>
        </p:sp>
        <p:sp>
          <p:nvSpPr>
            <p:cNvPr name="TextBox 11" id="11"/>
            <p:cNvSpPr txBox="true"/>
            <p:nvPr/>
          </p:nvSpPr>
          <p:spPr>
            <a:xfrm>
              <a:off x="184150" y="203200"/>
              <a:ext cx="368300" cy="349250"/>
            </a:xfrm>
            <a:prstGeom prst="rect">
              <a:avLst/>
            </a:prstGeom>
          </p:spPr>
          <p:txBody>
            <a:bodyPr anchor="ctr" rtlCol="false" tIns="50800" lIns="50800" bIns="50800" rIns="50800"/>
            <a:lstStyle/>
            <a:p>
              <a:pPr algn="ctr">
                <a:lnSpc>
                  <a:spcPts val="2750"/>
                </a:lnSpc>
              </a:pPr>
            </a:p>
          </p:txBody>
        </p:sp>
      </p:grpSp>
      <p:grpSp>
        <p:nvGrpSpPr>
          <p:cNvPr name="Group 12" id="12"/>
          <p:cNvGrpSpPr/>
          <p:nvPr/>
        </p:nvGrpSpPr>
        <p:grpSpPr>
          <a:xfrm rot="0">
            <a:off x="2081149" y="331695"/>
            <a:ext cx="2720722" cy="2338121"/>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14" id="14"/>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15" id="15"/>
          <p:cNvGrpSpPr/>
          <p:nvPr/>
        </p:nvGrpSpPr>
        <p:grpSpPr>
          <a:xfrm rot="0">
            <a:off x="2368522" y="427767"/>
            <a:ext cx="2145977" cy="21459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grpSp>
        <p:nvGrpSpPr>
          <p:cNvPr name="Group 18" id="18"/>
          <p:cNvGrpSpPr/>
          <p:nvPr/>
        </p:nvGrpSpPr>
        <p:grpSpPr>
          <a:xfrm rot="0">
            <a:off x="827793" y="3606752"/>
            <a:ext cx="2720722" cy="2338121"/>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20" id="20"/>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21" id="21"/>
          <p:cNvGrpSpPr/>
          <p:nvPr/>
        </p:nvGrpSpPr>
        <p:grpSpPr>
          <a:xfrm rot="0">
            <a:off x="1115166" y="3702824"/>
            <a:ext cx="2145977" cy="21459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3" id="23"/>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grpSp>
        <p:nvGrpSpPr>
          <p:cNvPr name="Group 24" id="24"/>
          <p:cNvGrpSpPr/>
          <p:nvPr/>
        </p:nvGrpSpPr>
        <p:grpSpPr>
          <a:xfrm rot="0">
            <a:off x="2594190" y="6796586"/>
            <a:ext cx="2720722" cy="2338121"/>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26" id="26"/>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27" id="27"/>
          <p:cNvGrpSpPr/>
          <p:nvPr/>
        </p:nvGrpSpPr>
        <p:grpSpPr>
          <a:xfrm rot="0">
            <a:off x="2881563" y="6892658"/>
            <a:ext cx="2145977" cy="21459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9" id="29"/>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grpSp>
        <p:nvGrpSpPr>
          <p:cNvPr name="Group 30" id="30"/>
          <p:cNvGrpSpPr/>
          <p:nvPr/>
        </p:nvGrpSpPr>
        <p:grpSpPr>
          <a:xfrm rot="0">
            <a:off x="13002691" y="309965"/>
            <a:ext cx="2736080" cy="2351319"/>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32" id="32"/>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33" id="33"/>
          <p:cNvGrpSpPr/>
          <p:nvPr/>
        </p:nvGrpSpPr>
        <p:grpSpPr>
          <a:xfrm rot="0">
            <a:off x="13291687" y="406579"/>
            <a:ext cx="2158090" cy="215809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35" id="35"/>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grpSp>
        <p:nvGrpSpPr>
          <p:cNvPr name="Group 36" id="36"/>
          <p:cNvGrpSpPr/>
          <p:nvPr/>
        </p:nvGrpSpPr>
        <p:grpSpPr>
          <a:xfrm rot="0">
            <a:off x="14915531" y="3564500"/>
            <a:ext cx="2736080" cy="2351319"/>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38" id="38"/>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39" id="39"/>
          <p:cNvGrpSpPr/>
          <p:nvPr/>
        </p:nvGrpSpPr>
        <p:grpSpPr>
          <a:xfrm rot="0">
            <a:off x="15204526" y="3661115"/>
            <a:ext cx="2158090" cy="215809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1" id="41"/>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grpSp>
        <p:nvGrpSpPr>
          <p:cNvPr name="Group 42" id="42"/>
          <p:cNvGrpSpPr/>
          <p:nvPr/>
        </p:nvGrpSpPr>
        <p:grpSpPr>
          <a:xfrm rot="0">
            <a:off x="14189722" y="6775425"/>
            <a:ext cx="2736080" cy="2351319"/>
            <a:chOff x="0" y="0"/>
            <a:chExt cx="812800" cy="698500"/>
          </a:xfrm>
        </p:grpSpPr>
        <p:sp>
          <p:nvSpPr>
            <p:cNvPr name="Freeform 43" id="4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44" id="44"/>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45" id="45"/>
          <p:cNvGrpSpPr/>
          <p:nvPr/>
        </p:nvGrpSpPr>
        <p:grpSpPr>
          <a:xfrm rot="0">
            <a:off x="14478717" y="6872040"/>
            <a:ext cx="2158090" cy="2158090"/>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47" id="47"/>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sp>
        <p:nvSpPr>
          <p:cNvPr name="Freeform 48" id="48"/>
          <p:cNvSpPr/>
          <p:nvPr/>
        </p:nvSpPr>
        <p:spPr>
          <a:xfrm flipH="false" flipV="false" rot="0">
            <a:off x="2514086" y="625277"/>
            <a:ext cx="1854850" cy="1651976"/>
          </a:xfrm>
          <a:custGeom>
            <a:avLst/>
            <a:gdLst/>
            <a:ahLst/>
            <a:cxnLst/>
            <a:rect r="r" b="b" t="t" l="l"/>
            <a:pathLst>
              <a:path h="1651976" w="1854850">
                <a:moveTo>
                  <a:pt x="0" y="0"/>
                </a:moveTo>
                <a:lnTo>
                  <a:pt x="1854850" y="0"/>
                </a:lnTo>
                <a:lnTo>
                  <a:pt x="1854850" y="1651976"/>
                </a:lnTo>
                <a:lnTo>
                  <a:pt x="0" y="1651976"/>
                </a:lnTo>
                <a:lnTo>
                  <a:pt x="0" y="0"/>
                </a:lnTo>
                <a:close/>
              </a:path>
            </a:pathLst>
          </a:custGeom>
          <a:blipFill>
            <a:blip r:embed="rId4"/>
            <a:stretch>
              <a:fillRect l="0" t="0" r="0" b="0"/>
            </a:stretch>
          </a:blipFill>
        </p:spPr>
      </p:sp>
      <p:sp>
        <p:nvSpPr>
          <p:cNvPr name="Freeform 49" id="49"/>
          <p:cNvSpPr/>
          <p:nvPr/>
        </p:nvSpPr>
        <p:spPr>
          <a:xfrm flipH="false" flipV="false" rot="0">
            <a:off x="1276820" y="3935830"/>
            <a:ext cx="1608660" cy="1608660"/>
          </a:xfrm>
          <a:custGeom>
            <a:avLst/>
            <a:gdLst/>
            <a:ahLst/>
            <a:cxnLst/>
            <a:rect r="r" b="b" t="t" l="l"/>
            <a:pathLst>
              <a:path h="1608660" w="1608660">
                <a:moveTo>
                  <a:pt x="0" y="0"/>
                </a:moveTo>
                <a:lnTo>
                  <a:pt x="1608659" y="0"/>
                </a:lnTo>
                <a:lnTo>
                  <a:pt x="1608659" y="1608660"/>
                </a:lnTo>
                <a:lnTo>
                  <a:pt x="0" y="1608660"/>
                </a:lnTo>
                <a:lnTo>
                  <a:pt x="0" y="0"/>
                </a:lnTo>
                <a:close/>
              </a:path>
            </a:pathLst>
          </a:custGeom>
          <a:blipFill>
            <a:blip r:embed="rId5"/>
            <a:stretch>
              <a:fillRect l="0" t="0" r="0" b="0"/>
            </a:stretch>
          </a:blipFill>
        </p:spPr>
      </p:sp>
      <p:sp>
        <p:nvSpPr>
          <p:cNvPr name="Freeform 50" id="50"/>
          <p:cNvSpPr/>
          <p:nvPr/>
        </p:nvSpPr>
        <p:spPr>
          <a:xfrm flipH="false" flipV="false" rot="0">
            <a:off x="2296268" y="6307363"/>
            <a:ext cx="3316566" cy="3316566"/>
          </a:xfrm>
          <a:custGeom>
            <a:avLst/>
            <a:gdLst/>
            <a:ahLst/>
            <a:cxnLst/>
            <a:rect r="r" b="b" t="t" l="l"/>
            <a:pathLst>
              <a:path h="3316566" w="3316566">
                <a:moveTo>
                  <a:pt x="0" y="0"/>
                </a:moveTo>
                <a:lnTo>
                  <a:pt x="3316567" y="0"/>
                </a:lnTo>
                <a:lnTo>
                  <a:pt x="3316567" y="3316567"/>
                </a:lnTo>
                <a:lnTo>
                  <a:pt x="0" y="3316567"/>
                </a:lnTo>
                <a:lnTo>
                  <a:pt x="0" y="0"/>
                </a:lnTo>
                <a:close/>
              </a:path>
            </a:pathLst>
          </a:custGeom>
          <a:blipFill>
            <a:blip r:embed="rId6"/>
            <a:stretch>
              <a:fillRect l="0" t="0" r="0" b="0"/>
            </a:stretch>
          </a:blipFill>
        </p:spPr>
      </p:sp>
      <p:sp>
        <p:nvSpPr>
          <p:cNvPr name="Freeform 51" id="51"/>
          <p:cNvSpPr/>
          <p:nvPr/>
        </p:nvSpPr>
        <p:spPr>
          <a:xfrm flipH="false" flipV="false" rot="0">
            <a:off x="12162692" y="334685"/>
            <a:ext cx="4416079" cy="2271489"/>
          </a:xfrm>
          <a:custGeom>
            <a:avLst/>
            <a:gdLst/>
            <a:ahLst/>
            <a:cxnLst/>
            <a:rect r="r" b="b" t="t" l="l"/>
            <a:pathLst>
              <a:path h="2271489" w="4416079">
                <a:moveTo>
                  <a:pt x="0" y="0"/>
                </a:moveTo>
                <a:lnTo>
                  <a:pt x="4416079" y="0"/>
                </a:lnTo>
                <a:lnTo>
                  <a:pt x="4416079" y="2271488"/>
                </a:lnTo>
                <a:lnTo>
                  <a:pt x="0" y="2271488"/>
                </a:lnTo>
                <a:lnTo>
                  <a:pt x="0" y="0"/>
                </a:lnTo>
                <a:close/>
              </a:path>
            </a:pathLst>
          </a:custGeom>
          <a:blipFill>
            <a:blip r:embed="rId7"/>
            <a:stretch>
              <a:fillRect l="0" t="0" r="0" b="0"/>
            </a:stretch>
          </a:blipFill>
        </p:spPr>
      </p:sp>
      <p:sp>
        <p:nvSpPr>
          <p:cNvPr name="Freeform 52" id="52"/>
          <p:cNvSpPr/>
          <p:nvPr/>
        </p:nvSpPr>
        <p:spPr>
          <a:xfrm flipH="false" flipV="false" rot="0">
            <a:off x="15303603" y="3729235"/>
            <a:ext cx="1977810" cy="2021851"/>
          </a:xfrm>
          <a:custGeom>
            <a:avLst/>
            <a:gdLst/>
            <a:ahLst/>
            <a:cxnLst/>
            <a:rect r="r" b="b" t="t" l="l"/>
            <a:pathLst>
              <a:path h="2021851" w="1977810">
                <a:moveTo>
                  <a:pt x="0" y="0"/>
                </a:moveTo>
                <a:lnTo>
                  <a:pt x="1977810" y="0"/>
                </a:lnTo>
                <a:lnTo>
                  <a:pt x="1977810" y="2021850"/>
                </a:lnTo>
                <a:lnTo>
                  <a:pt x="0" y="2021850"/>
                </a:lnTo>
                <a:lnTo>
                  <a:pt x="0" y="0"/>
                </a:lnTo>
                <a:close/>
              </a:path>
            </a:pathLst>
          </a:custGeom>
          <a:blipFill>
            <a:blip r:embed="rId8"/>
            <a:stretch>
              <a:fillRect l="0" t="0" r="0" b="0"/>
            </a:stretch>
          </a:blipFill>
        </p:spPr>
      </p:sp>
      <p:grpSp>
        <p:nvGrpSpPr>
          <p:cNvPr name="Group 53" id="53"/>
          <p:cNvGrpSpPr/>
          <p:nvPr/>
        </p:nvGrpSpPr>
        <p:grpSpPr>
          <a:xfrm rot="-10800000">
            <a:off x="12162692" y="8534564"/>
            <a:ext cx="2535650" cy="1447473"/>
            <a:chOff x="0" y="0"/>
            <a:chExt cx="1254439" cy="716095"/>
          </a:xfrm>
        </p:grpSpPr>
        <p:sp>
          <p:nvSpPr>
            <p:cNvPr name="Freeform 54" id="54"/>
            <p:cNvSpPr/>
            <p:nvPr/>
          </p:nvSpPr>
          <p:spPr>
            <a:xfrm flipH="false" flipV="false" rot="0">
              <a:off x="0" y="0"/>
              <a:ext cx="1254439" cy="716095"/>
            </a:xfrm>
            <a:custGeom>
              <a:avLst/>
              <a:gdLst/>
              <a:ahLst/>
              <a:cxnLst/>
              <a:rect r="r" b="b" t="t" l="l"/>
              <a:pathLst>
                <a:path h="716095" w="1254439">
                  <a:moveTo>
                    <a:pt x="1178239" y="0"/>
                  </a:moveTo>
                  <a:cubicBezTo>
                    <a:pt x="1216339" y="0"/>
                    <a:pt x="1254439" y="25400"/>
                    <a:pt x="1254439" y="63500"/>
                  </a:cubicBezTo>
                  <a:lnTo>
                    <a:pt x="1254439" y="512895"/>
                  </a:lnTo>
                  <a:cubicBezTo>
                    <a:pt x="1254439" y="550995"/>
                    <a:pt x="1216339" y="589095"/>
                    <a:pt x="1178239" y="589095"/>
                  </a:cubicBezTo>
                  <a:lnTo>
                    <a:pt x="266700" y="589095"/>
                  </a:lnTo>
                  <a:lnTo>
                    <a:pt x="127000" y="716095"/>
                  </a:lnTo>
                  <a:lnTo>
                    <a:pt x="127000" y="589095"/>
                  </a:lnTo>
                  <a:lnTo>
                    <a:pt x="76200" y="589095"/>
                  </a:lnTo>
                  <a:cubicBezTo>
                    <a:pt x="38100" y="589095"/>
                    <a:pt x="0" y="550995"/>
                    <a:pt x="0" y="512895"/>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55" id="55"/>
            <p:cNvSpPr txBox="true"/>
            <p:nvPr/>
          </p:nvSpPr>
          <p:spPr>
            <a:xfrm>
              <a:off x="63500" y="82550"/>
              <a:ext cx="1127439" cy="443045"/>
            </a:xfrm>
            <a:prstGeom prst="rect">
              <a:avLst/>
            </a:prstGeom>
          </p:spPr>
          <p:txBody>
            <a:bodyPr anchor="ctr" rtlCol="false" tIns="50800" lIns="50800" bIns="50800" rIns="50800"/>
            <a:lstStyle/>
            <a:p>
              <a:pPr algn="ctr">
                <a:lnSpc>
                  <a:spcPts val="2750"/>
                </a:lnSpc>
              </a:pPr>
            </a:p>
          </p:txBody>
        </p:sp>
      </p:grpSp>
      <p:sp>
        <p:nvSpPr>
          <p:cNvPr name="Freeform 56" id="56"/>
          <p:cNvSpPr/>
          <p:nvPr/>
        </p:nvSpPr>
        <p:spPr>
          <a:xfrm flipH="false" flipV="false" rot="0">
            <a:off x="14166907" y="6574791"/>
            <a:ext cx="2781712" cy="2781712"/>
          </a:xfrm>
          <a:custGeom>
            <a:avLst/>
            <a:gdLst/>
            <a:ahLst/>
            <a:cxnLst/>
            <a:rect r="r" b="b" t="t" l="l"/>
            <a:pathLst>
              <a:path h="2781712" w="2781712">
                <a:moveTo>
                  <a:pt x="0" y="0"/>
                </a:moveTo>
                <a:lnTo>
                  <a:pt x="2781711" y="0"/>
                </a:lnTo>
                <a:lnTo>
                  <a:pt x="2781711" y="2781712"/>
                </a:lnTo>
                <a:lnTo>
                  <a:pt x="0" y="2781712"/>
                </a:lnTo>
                <a:lnTo>
                  <a:pt x="0" y="0"/>
                </a:lnTo>
                <a:close/>
              </a:path>
            </a:pathLst>
          </a:custGeom>
          <a:blipFill>
            <a:blip r:embed="rId9"/>
            <a:stretch>
              <a:fillRect l="0" t="0" r="0" b="0"/>
            </a:stretch>
          </a:blipFill>
        </p:spPr>
      </p:sp>
      <p:grpSp>
        <p:nvGrpSpPr>
          <p:cNvPr name="Group 57" id="57"/>
          <p:cNvGrpSpPr/>
          <p:nvPr/>
        </p:nvGrpSpPr>
        <p:grpSpPr>
          <a:xfrm rot="0">
            <a:off x="7845247" y="6892658"/>
            <a:ext cx="2736080" cy="2351319"/>
            <a:chOff x="0" y="0"/>
            <a:chExt cx="812800" cy="698500"/>
          </a:xfrm>
        </p:grpSpPr>
        <p:sp>
          <p:nvSpPr>
            <p:cNvPr name="Freeform 58" id="5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59" id="59"/>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60" id="60"/>
          <p:cNvGrpSpPr/>
          <p:nvPr/>
        </p:nvGrpSpPr>
        <p:grpSpPr>
          <a:xfrm rot="0">
            <a:off x="8134242" y="6989273"/>
            <a:ext cx="2158090" cy="2158090"/>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62" id="62"/>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sp>
        <p:nvSpPr>
          <p:cNvPr name="Freeform 63" id="63"/>
          <p:cNvSpPr/>
          <p:nvPr/>
        </p:nvSpPr>
        <p:spPr>
          <a:xfrm flipH="false" flipV="false" rot="0">
            <a:off x="8055271" y="6910302"/>
            <a:ext cx="2316032" cy="2316032"/>
          </a:xfrm>
          <a:custGeom>
            <a:avLst/>
            <a:gdLst/>
            <a:ahLst/>
            <a:cxnLst/>
            <a:rect r="r" b="b" t="t" l="l"/>
            <a:pathLst>
              <a:path h="2316032" w="2316032">
                <a:moveTo>
                  <a:pt x="0" y="0"/>
                </a:moveTo>
                <a:lnTo>
                  <a:pt x="2316032" y="0"/>
                </a:lnTo>
                <a:lnTo>
                  <a:pt x="2316032" y="2316032"/>
                </a:lnTo>
                <a:lnTo>
                  <a:pt x="0" y="2316032"/>
                </a:lnTo>
                <a:lnTo>
                  <a:pt x="0" y="0"/>
                </a:lnTo>
                <a:close/>
              </a:path>
            </a:pathLst>
          </a:custGeom>
          <a:blipFill>
            <a:blip r:embed="rId10"/>
            <a:stretch>
              <a:fillRect l="0" t="0" r="0" b="0"/>
            </a:stretch>
          </a:blipFill>
        </p:spPr>
      </p:sp>
      <p:grpSp>
        <p:nvGrpSpPr>
          <p:cNvPr name="Group 64" id="64"/>
          <p:cNvGrpSpPr/>
          <p:nvPr/>
        </p:nvGrpSpPr>
        <p:grpSpPr>
          <a:xfrm rot="0">
            <a:off x="4699402" y="105720"/>
            <a:ext cx="2535650" cy="1327865"/>
            <a:chOff x="0" y="0"/>
            <a:chExt cx="1254439" cy="656923"/>
          </a:xfrm>
        </p:grpSpPr>
        <p:sp>
          <p:nvSpPr>
            <p:cNvPr name="Freeform 65" id="65"/>
            <p:cNvSpPr/>
            <p:nvPr/>
          </p:nvSpPr>
          <p:spPr>
            <a:xfrm flipH="false" flipV="false" rot="0">
              <a:off x="0" y="0"/>
              <a:ext cx="1254439" cy="656923"/>
            </a:xfrm>
            <a:custGeom>
              <a:avLst/>
              <a:gdLst/>
              <a:ahLst/>
              <a:cxnLst/>
              <a:rect r="r" b="b" t="t" l="l"/>
              <a:pathLst>
                <a:path h="656923" w="1254439">
                  <a:moveTo>
                    <a:pt x="1178239" y="0"/>
                  </a:moveTo>
                  <a:cubicBezTo>
                    <a:pt x="1216339" y="0"/>
                    <a:pt x="1254439" y="25400"/>
                    <a:pt x="1254439" y="63500"/>
                  </a:cubicBezTo>
                  <a:lnTo>
                    <a:pt x="1254439" y="453723"/>
                  </a:lnTo>
                  <a:cubicBezTo>
                    <a:pt x="1254439" y="491823"/>
                    <a:pt x="1216339" y="529923"/>
                    <a:pt x="1178239" y="529923"/>
                  </a:cubicBezTo>
                  <a:lnTo>
                    <a:pt x="266700" y="529923"/>
                  </a:lnTo>
                  <a:lnTo>
                    <a:pt x="127000" y="656923"/>
                  </a:lnTo>
                  <a:lnTo>
                    <a:pt x="127000" y="529923"/>
                  </a:lnTo>
                  <a:lnTo>
                    <a:pt x="76200" y="529923"/>
                  </a:lnTo>
                  <a:cubicBezTo>
                    <a:pt x="38100" y="529923"/>
                    <a:pt x="0" y="491823"/>
                    <a:pt x="0" y="453723"/>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66" id="66"/>
            <p:cNvSpPr txBox="true"/>
            <p:nvPr/>
          </p:nvSpPr>
          <p:spPr>
            <a:xfrm>
              <a:off x="63500" y="82550"/>
              <a:ext cx="1127439" cy="383873"/>
            </a:xfrm>
            <a:prstGeom prst="rect">
              <a:avLst/>
            </a:prstGeom>
          </p:spPr>
          <p:txBody>
            <a:bodyPr anchor="ctr" rtlCol="false" tIns="50800" lIns="50800" bIns="50800" rIns="50800"/>
            <a:lstStyle/>
            <a:p>
              <a:pPr algn="ctr">
                <a:lnSpc>
                  <a:spcPts val="2750"/>
                </a:lnSpc>
              </a:pPr>
              <a:r>
                <a:rPr lang="en-US" b="true" sz="2500">
                  <a:solidFill>
                    <a:srgbClr val="000000"/>
                  </a:solidFill>
                  <a:latin typeface="Inter Bold"/>
                  <a:ea typeface="Inter Bold"/>
                  <a:cs typeface="Inter Bold"/>
                  <a:sym typeface="Inter Bold"/>
                </a:rPr>
                <a:t>React JS</a:t>
              </a:r>
            </a:p>
          </p:txBody>
        </p:sp>
      </p:grpSp>
      <p:grpSp>
        <p:nvGrpSpPr>
          <p:cNvPr name="Group 67" id="67"/>
          <p:cNvGrpSpPr/>
          <p:nvPr/>
        </p:nvGrpSpPr>
        <p:grpSpPr>
          <a:xfrm rot="0">
            <a:off x="15709606" y="74664"/>
            <a:ext cx="2394293" cy="1445141"/>
            <a:chOff x="0" y="0"/>
            <a:chExt cx="1254439" cy="757151"/>
          </a:xfrm>
        </p:grpSpPr>
        <p:sp>
          <p:nvSpPr>
            <p:cNvPr name="Freeform 68" id="68"/>
            <p:cNvSpPr/>
            <p:nvPr/>
          </p:nvSpPr>
          <p:spPr>
            <a:xfrm flipH="false" flipV="false" rot="0">
              <a:off x="0" y="0"/>
              <a:ext cx="1254439" cy="757151"/>
            </a:xfrm>
            <a:custGeom>
              <a:avLst/>
              <a:gdLst/>
              <a:ahLst/>
              <a:cxnLst/>
              <a:rect r="r" b="b" t="t" l="l"/>
              <a:pathLst>
                <a:path h="757151" w="1254439">
                  <a:moveTo>
                    <a:pt x="1178239" y="0"/>
                  </a:moveTo>
                  <a:cubicBezTo>
                    <a:pt x="1216339" y="0"/>
                    <a:pt x="1254439" y="25400"/>
                    <a:pt x="1254439" y="63500"/>
                  </a:cubicBezTo>
                  <a:lnTo>
                    <a:pt x="1254439" y="553951"/>
                  </a:lnTo>
                  <a:cubicBezTo>
                    <a:pt x="1254439" y="592051"/>
                    <a:pt x="1216339" y="630151"/>
                    <a:pt x="1178239" y="630151"/>
                  </a:cubicBezTo>
                  <a:lnTo>
                    <a:pt x="266700" y="630151"/>
                  </a:lnTo>
                  <a:lnTo>
                    <a:pt x="127000" y="757151"/>
                  </a:lnTo>
                  <a:lnTo>
                    <a:pt x="127000" y="630151"/>
                  </a:lnTo>
                  <a:lnTo>
                    <a:pt x="76200" y="630151"/>
                  </a:lnTo>
                  <a:cubicBezTo>
                    <a:pt x="38100" y="630151"/>
                    <a:pt x="0" y="592051"/>
                    <a:pt x="0" y="553951"/>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69" id="69"/>
            <p:cNvSpPr txBox="true"/>
            <p:nvPr/>
          </p:nvSpPr>
          <p:spPr>
            <a:xfrm>
              <a:off x="63500" y="82550"/>
              <a:ext cx="1127439" cy="484101"/>
            </a:xfrm>
            <a:prstGeom prst="rect">
              <a:avLst/>
            </a:prstGeom>
          </p:spPr>
          <p:txBody>
            <a:bodyPr anchor="ctr" rtlCol="false" tIns="50800" lIns="50800" bIns="50800" rIns="50800"/>
            <a:lstStyle/>
            <a:p>
              <a:pPr algn="ctr">
                <a:lnSpc>
                  <a:spcPts val="2750"/>
                </a:lnSpc>
              </a:pPr>
              <a:r>
                <a:rPr lang="en-US" b="true" sz="2500">
                  <a:solidFill>
                    <a:srgbClr val="000000"/>
                  </a:solidFill>
                  <a:latin typeface="Inter Bold"/>
                  <a:ea typeface="Inter Bold"/>
                  <a:cs typeface="Inter Bold"/>
                  <a:sym typeface="Inter Bold"/>
                </a:rPr>
                <a:t>Java Spring Boot </a:t>
              </a:r>
            </a:p>
          </p:txBody>
        </p:sp>
      </p:grpSp>
      <p:grpSp>
        <p:nvGrpSpPr>
          <p:cNvPr name="Group 70" id="70"/>
          <p:cNvGrpSpPr/>
          <p:nvPr/>
        </p:nvGrpSpPr>
        <p:grpSpPr>
          <a:xfrm rot="0">
            <a:off x="15733300" y="2030301"/>
            <a:ext cx="2535650" cy="1469530"/>
            <a:chOff x="0" y="0"/>
            <a:chExt cx="1254439" cy="727007"/>
          </a:xfrm>
        </p:grpSpPr>
        <p:sp>
          <p:nvSpPr>
            <p:cNvPr name="Freeform 71" id="71"/>
            <p:cNvSpPr/>
            <p:nvPr/>
          </p:nvSpPr>
          <p:spPr>
            <a:xfrm flipH="false" flipV="false" rot="0">
              <a:off x="0" y="0"/>
              <a:ext cx="1254439" cy="727007"/>
            </a:xfrm>
            <a:custGeom>
              <a:avLst/>
              <a:gdLst/>
              <a:ahLst/>
              <a:cxnLst/>
              <a:rect r="r" b="b" t="t" l="l"/>
              <a:pathLst>
                <a:path h="727007" w="1254439">
                  <a:moveTo>
                    <a:pt x="1178239" y="0"/>
                  </a:moveTo>
                  <a:cubicBezTo>
                    <a:pt x="1216339" y="0"/>
                    <a:pt x="1254439" y="25400"/>
                    <a:pt x="1254439" y="63500"/>
                  </a:cubicBezTo>
                  <a:lnTo>
                    <a:pt x="1254439" y="523807"/>
                  </a:lnTo>
                  <a:cubicBezTo>
                    <a:pt x="1254439" y="561907"/>
                    <a:pt x="1216339" y="600007"/>
                    <a:pt x="1178239" y="600007"/>
                  </a:cubicBezTo>
                  <a:lnTo>
                    <a:pt x="266700" y="600007"/>
                  </a:lnTo>
                  <a:lnTo>
                    <a:pt x="127000" y="727007"/>
                  </a:lnTo>
                  <a:lnTo>
                    <a:pt x="127000" y="600007"/>
                  </a:lnTo>
                  <a:lnTo>
                    <a:pt x="76200" y="600007"/>
                  </a:lnTo>
                  <a:cubicBezTo>
                    <a:pt x="38100" y="600007"/>
                    <a:pt x="0" y="561907"/>
                    <a:pt x="0" y="523807"/>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72" id="72"/>
            <p:cNvSpPr txBox="true"/>
            <p:nvPr/>
          </p:nvSpPr>
          <p:spPr>
            <a:xfrm>
              <a:off x="63500" y="82550"/>
              <a:ext cx="1127439" cy="453957"/>
            </a:xfrm>
            <a:prstGeom prst="rect">
              <a:avLst/>
            </a:prstGeom>
          </p:spPr>
          <p:txBody>
            <a:bodyPr anchor="ctr" rtlCol="false" tIns="50800" lIns="50800" bIns="50800" rIns="50800"/>
            <a:lstStyle/>
            <a:p>
              <a:pPr algn="ctr">
                <a:lnSpc>
                  <a:spcPts val="2750"/>
                </a:lnSpc>
              </a:pPr>
              <a:r>
                <a:rPr lang="en-US" b="true" sz="2500">
                  <a:solidFill>
                    <a:srgbClr val="000000"/>
                  </a:solidFill>
                  <a:latin typeface="Inter Bold"/>
                  <a:ea typeface="Inter Bold"/>
                  <a:cs typeface="Inter Bold"/>
                  <a:sym typeface="Inter Bold"/>
                </a:rPr>
                <a:t>RDBMS MySQL 8</a:t>
              </a:r>
            </a:p>
          </p:txBody>
        </p:sp>
      </p:grpSp>
      <p:sp>
        <p:nvSpPr>
          <p:cNvPr name="Freeform 73" id="73"/>
          <p:cNvSpPr/>
          <p:nvPr/>
        </p:nvSpPr>
        <p:spPr>
          <a:xfrm flipH="false" flipV="false" rot="0">
            <a:off x="12090901" y="8681005"/>
            <a:ext cx="2659401" cy="1301032"/>
          </a:xfrm>
          <a:custGeom>
            <a:avLst/>
            <a:gdLst/>
            <a:ahLst/>
            <a:cxnLst/>
            <a:rect r="r" b="b" t="t" l="l"/>
            <a:pathLst>
              <a:path h="1301032" w="2659401">
                <a:moveTo>
                  <a:pt x="0" y="0"/>
                </a:moveTo>
                <a:lnTo>
                  <a:pt x="2659400" y="0"/>
                </a:lnTo>
                <a:lnTo>
                  <a:pt x="2659400" y="1301031"/>
                </a:lnTo>
                <a:lnTo>
                  <a:pt x="0" y="1301031"/>
                </a:lnTo>
                <a:lnTo>
                  <a:pt x="0" y="0"/>
                </a:lnTo>
                <a:close/>
              </a:path>
            </a:pathLst>
          </a:custGeom>
          <a:blipFill>
            <a:blip r:embed="rId11"/>
            <a:stretch>
              <a:fillRect l="-34776" t="-40508" r="-59208" b="0"/>
            </a:stretch>
          </a:blipFill>
        </p:spPr>
      </p:sp>
      <p:grpSp>
        <p:nvGrpSpPr>
          <p:cNvPr name="Group 74" id="74"/>
          <p:cNvGrpSpPr/>
          <p:nvPr/>
        </p:nvGrpSpPr>
        <p:grpSpPr>
          <a:xfrm rot="-10800000">
            <a:off x="5684626" y="8607784"/>
            <a:ext cx="2535650" cy="1447473"/>
            <a:chOff x="0" y="0"/>
            <a:chExt cx="1254439" cy="716095"/>
          </a:xfrm>
        </p:grpSpPr>
        <p:sp>
          <p:nvSpPr>
            <p:cNvPr name="Freeform 75" id="75"/>
            <p:cNvSpPr/>
            <p:nvPr/>
          </p:nvSpPr>
          <p:spPr>
            <a:xfrm flipH="false" flipV="false" rot="0">
              <a:off x="0" y="0"/>
              <a:ext cx="1254439" cy="716095"/>
            </a:xfrm>
            <a:custGeom>
              <a:avLst/>
              <a:gdLst/>
              <a:ahLst/>
              <a:cxnLst/>
              <a:rect r="r" b="b" t="t" l="l"/>
              <a:pathLst>
                <a:path h="716095" w="1254439">
                  <a:moveTo>
                    <a:pt x="1178239" y="0"/>
                  </a:moveTo>
                  <a:cubicBezTo>
                    <a:pt x="1216339" y="0"/>
                    <a:pt x="1254439" y="25400"/>
                    <a:pt x="1254439" y="63500"/>
                  </a:cubicBezTo>
                  <a:lnTo>
                    <a:pt x="1254439" y="512895"/>
                  </a:lnTo>
                  <a:cubicBezTo>
                    <a:pt x="1254439" y="550995"/>
                    <a:pt x="1216339" y="589095"/>
                    <a:pt x="1178239" y="589095"/>
                  </a:cubicBezTo>
                  <a:lnTo>
                    <a:pt x="266700" y="589095"/>
                  </a:lnTo>
                  <a:lnTo>
                    <a:pt x="127000" y="716095"/>
                  </a:lnTo>
                  <a:lnTo>
                    <a:pt x="127000" y="589095"/>
                  </a:lnTo>
                  <a:lnTo>
                    <a:pt x="76200" y="589095"/>
                  </a:lnTo>
                  <a:cubicBezTo>
                    <a:pt x="38100" y="589095"/>
                    <a:pt x="0" y="550995"/>
                    <a:pt x="0" y="512895"/>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76" id="76"/>
            <p:cNvSpPr txBox="true"/>
            <p:nvPr/>
          </p:nvSpPr>
          <p:spPr>
            <a:xfrm>
              <a:off x="63500" y="82550"/>
              <a:ext cx="1127439" cy="443045"/>
            </a:xfrm>
            <a:prstGeom prst="rect">
              <a:avLst/>
            </a:prstGeom>
          </p:spPr>
          <p:txBody>
            <a:bodyPr anchor="ctr" rtlCol="false" tIns="50800" lIns="50800" bIns="50800" rIns="50800"/>
            <a:lstStyle/>
            <a:p>
              <a:pPr algn="ctr">
                <a:lnSpc>
                  <a:spcPts val="2750"/>
                </a:lnSpc>
              </a:pPr>
            </a:p>
          </p:txBody>
        </p:sp>
      </p:grpSp>
      <p:sp>
        <p:nvSpPr>
          <p:cNvPr name="Freeform 77" id="77"/>
          <p:cNvSpPr/>
          <p:nvPr/>
        </p:nvSpPr>
        <p:spPr>
          <a:xfrm flipH="false" flipV="false" rot="0">
            <a:off x="5612835" y="8754226"/>
            <a:ext cx="2659401" cy="1301032"/>
          </a:xfrm>
          <a:custGeom>
            <a:avLst/>
            <a:gdLst/>
            <a:ahLst/>
            <a:cxnLst/>
            <a:rect r="r" b="b" t="t" l="l"/>
            <a:pathLst>
              <a:path h="1301032" w="2659401">
                <a:moveTo>
                  <a:pt x="0" y="0"/>
                </a:moveTo>
                <a:lnTo>
                  <a:pt x="2659401" y="0"/>
                </a:lnTo>
                <a:lnTo>
                  <a:pt x="2659401" y="1301031"/>
                </a:lnTo>
                <a:lnTo>
                  <a:pt x="0" y="1301031"/>
                </a:lnTo>
                <a:lnTo>
                  <a:pt x="0" y="0"/>
                </a:lnTo>
                <a:close/>
              </a:path>
            </a:pathLst>
          </a:custGeom>
          <a:blipFill>
            <a:blip r:embed="rId11"/>
            <a:stretch>
              <a:fillRect l="-34776" t="-40508" r="-59208" b="0"/>
            </a:stretch>
          </a:blipFill>
        </p:spPr>
      </p:sp>
      <p:grpSp>
        <p:nvGrpSpPr>
          <p:cNvPr name="Group 78" id="78"/>
          <p:cNvGrpSpPr/>
          <p:nvPr/>
        </p:nvGrpSpPr>
        <p:grpSpPr>
          <a:xfrm rot="-10800000">
            <a:off x="170129" y="8596181"/>
            <a:ext cx="2535650" cy="1447473"/>
            <a:chOff x="0" y="0"/>
            <a:chExt cx="1254439" cy="716095"/>
          </a:xfrm>
        </p:grpSpPr>
        <p:sp>
          <p:nvSpPr>
            <p:cNvPr name="Freeform 79" id="79"/>
            <p:cNvSpPr/>
            <p:nvPr/>
          </p:nvSpPr>
          <p:spPr>
            <a:xfrm flipH="false" flipV="false" rot="0">
              <a:off x="0" y="0"/>
              <a:ext cx="1254439" cy="716095"/>
            </a:xfrm>
            <a:custGeom>
              <a:avLst/>
              <a:gdLst/>
              <a:ahLst/>
              <a:cxnLst/>
              <a:rect r="r" b="b" t="t" l="l"/>
              <a:pathLst>
                <a:path h="716095" w="1254439">
                  <a:moveTo>
                    <a:pt x="1178239" y="0"/>
                  </a:moveTo>
                  <a:cubicBezTo>
                    <a:pt x="1216339" y="0"/>
                    <a:pt x="1254439" y="25400"/>
                    <a:pt x="1254439" y="63500"/>
                  </a:cubicBezTo>
                  <a:lnTo>
                    <a:pt x="1254439" y="512895"/>
                  </a:lnTo>
                  <a:cubicBezTo>
                    <a:pt x="1254439" y="550995"/>
                    <a:pt x="1216339" y="589095"/>
                    <a:pt x="1178239" y="589095"/>
                  </a:cubicBezTo>
                  <a:lnTo>
                    <a:pt x="266700" y="589095"/>
                  </a:lnTo>
                  <a:lnTo>
                    <a:pt x="127000" y="716095"/>
                  </a:lnTo>
                  <a:lnTo>
                    <a:pt x="127000" y="589095"/>
                  </a:lnTo>
                  <a:lnTo>
                    <a:pt x="76200" y="589095"/>
                  </a:lnTo>
                  <a:cubicBezTo>
                    <a:pt x="38100" y="589095"/>
                    <a:pt x="0" y="550995"/>
                    <a:pt x="0" y="512895"/>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80" id="80"/>
            <p:cNvSpPr txBox="true"/>
            <p:nvPr/>
          </p:nvSpPr>
          <p:spPr>
            <a:xfrm>
              <a:off x="63500" y="82550"/>
              <a:ext cx="1127439" cy="443045"/>
            </a:xfrm>
            <a:prstGeom prst="rect">
              <a:avLst/>
            </a:prstGeom>
          </p:spPr>
          <p:txBody>
            <a:bodyPr anchor="ctr" rtlCol="false" tIns="50800" lIns="50800" bIns="50800" rIns="50800"/>
            <a:lstStyle/>
            <a:p>
              <a:pPr algn="ctr">
                <a:lnSpc>
                  <a:spcPts val="2750"/>
                </a:lnSpc>
              </a:pPr>
            </a:p>
          </p:txBody>
        </p:sp>
      </p:grpSp>
      <p:sp>
        <p:nvSpPr>
          <p:cNvPr name="Freeform 81" id="81"/>
          <p:cNvSpPr/>
          <p:nvPr/>
        </p:nvSpPr>
        <p:spPr>
          <a:xfrm flipH="false" flipV="false" rot="0">
            <a:off x="98338" y="8742623"/>
            <a:ext cx="2659401" cy="1301032"/>
          </a:xfrm>
          <a:custGeom>
            <a:avLst/>
            <a:gdLst/>
            <a:ahLst/>
            <a:cxnLst/>
            <a:rect r="r" b="b" t="t" l="l"/>
            <a:pathLst>
              <a:path h="1301032" w="2659401">
                <a:moveTo>
                  <a:pt x="0" y="0"/>
                </a:moveTo>
                <a:lnTo>
                  <a:pt x="2659400" y="0"/>
                </a:lnTo>
                <a:lnTo>
                  <a:pt x="2659400" y="1301031"/>
                </a:lnTo>
                <a:lnTo>
                  <a:pt x="0" y="1301031"/>
                </a:lnTo>
                <a:lnTo>
                  <a:pt x="0" y="0"/>
                </a:lnTo>
                <a:close/>
              </a:path>
            </a:pathLst>
          </a:custGeom>
          <a:blipFill>
            <a:blip r:embed="rId11"/>
            <a:stretch>
              <a:fillRect l="-34776" t="-40508" r="-59208" b="0"/>
            </a:stretch>
          </a:blipFill>
        </p:spPr>
      </p:sp>
      <p:grpSp>
        <p:nvGrpSpPr>
          <p:cNvPr name="Group 82" id="82"/>
          <p:cNvGrpSpPr/>
          <p:nvPr/>
        </p:nvGrpSpPr>
        <p:grpSpPr>
          <a:xfrm rot="-10800000">
            <a:off x="79604" y="6272408"/>
            <a:ext cx="2535650" cy="1447473"/>
            <a:chOff x="0" y="0"/>
            <a:chExt cx="1254439" cy="716095"/>
          </a:xfrm>
        </p:grpSpPr>
        <p:sp>
          <p:nvSpPr>
            <p:cNvPr name="Freeform 83" id="83"/>
            <p:cNvSpPr/>
            <p:nvPr/>
          </p:nvSpPr>
          <p:spPr>
            <a:xfrm flipH="false" flipV="false" rot="0">
              <a:off x="0" y="0"/>
              <a:ext cx="1254439" cy="716095"/>
            </a:xfrm>
            <a:custGeom>
              <a:avLst/>
              <a:gdLst/>
              <a:ahLst/>
              <a:cxnLst/>
              <a:rect r="r" b="b" t="t" l="l"/>
              <a:pathLst>
                <a:path h="716095" w="1254439">
                  <a:moveTo>
                    <a:pt x="1178239" y="0"/>
                  </a:moveTo>
                  <a:cubicBezTo>
                    <a:pt x="1216339" y="0"/>
                    <a:pt x="1254439" y="25400"/>
                    <a:pt x="1254439" y="63500"/>
                  </a:cubicBezTo>
                  <a:lnTo>
                    <a:pt x="1254439" y="512895"/>
                  </a:lnTo>
                  <a:cubicBezTo>
                    <a:pt x="1254439" y="550995"/>
                    <a:pt x="1216339" y="589095"/>
                    <a:pt x="1178239" y="589095"/>
                  </a:cubicBezTo>
                  <a:lnTo>
                    <a:pt x="266700" y="589095"/>
                  </a:lnTo>
                  <a:lnTo>
                    <a:pt x="127000" y="716095"/>
                  </a:lnTo>
                  <a:lnTo>
                    <a:pt x="127000" y="589095"/>
                  </a:lnTo>
                  <a:lnTo>
                    <a:pt x="76200" y="589095"/>
                  </a:lnTo>
                  <a:cubicBezTo>
                    <a:pt x="38100" y="589095"/>
                    <a:pt x="0" y="550995"/>
                    <a:pt x="0" y="512895"/>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84" id="84"/>
            <p:cNvSpPr txBox="true"/>
            <p:nvPr/>
          </p:nvSpPr>
          <p:spPr>
            <a:xfrm>
              <a:off x="63500" y="82550"/>
              <a:ext cx="1127439" cy="443045"/>
            </a:xfrm>
            <a:prstGeom prst="rect">
              <a:avLst/>
            </a:prstGeom>
          </p:spPr>
          <p:txBody>
            <a:bodyPr anchor="ctr" rtlCol="false" tIns="50800" lIns="50800" bIns="50800" rIns="50800"/>
            <a:lstStyle/>
            <a:p>
              <a:pPr algn="ctr">
                <a:lnSpc>
                  <a:spcPts val="2750"/>
                </a:lnSpc>
              </a:pPr>
            </a:p>
          </p:txBody>
        </p:sp>
      </p:grpSp>
      <p:sp>
        <p:nvSpPr>
          <p:cNvPr name="Freeform 85" id="85"/>
          <p:cNvSpPr/>
          <p:nvPr/>
        </p:nvSpPr>
        <p:spPr>
          <a:xfrm flipH="false" flipV="false" rot="0">
            <a:off x="7813" y="6418850"/>
            <a:ext cx="2659401" cy="1301032"/>
          </a:xfrm>
          <a:custGeom>
            <a:avLst/>
            <a:gdLst/>
            <a:ahLst/>
            <a:cxnLst/>
            <a:rect r="r" b="b" t="t" l="l"/>
            <a:pathLst>
              <a:path h="1301032" w="2659401">
                <a:moveTo>
                  <a:pt x="0" y="0"/>
                </a:moveTo>
                <a:lnTo>
                  <a:pt x="2659401" y="0"/>
                </a:lnTo>
                <a:lnTo>
                  <a:pt x="2659401" y="1301031"/>
                </a:lnTo>
                <a:lnTo>
                  <a:pt x="0" y="1301031"/>
                </a:lnTo>
                <a:lnTo>
                  <a:pt x="0" y="0"/>
                </a:lnTo>
                <a:close/>
              </a:path>
            </a:pathLst>
          </a:custGeom>
          <a:blipFill>
            <a:blip r:embed="rId11"/>
            <a:stretch>
              <a:fillRect l="-34776" t="-40508" r="-59208" b="0"/>
            </a:stretch>
          </a:blipFill>
        </p:spPr>
      </p:sp>
      <p:sp>
        <p:nvSpPr>
          <p:cNvPr name="Freeform 86" id="86"/>
          <p:cNvSpPr/>
          <p:nvPr/>
        </p:nvSpPr>
        <p:spPr>
          <a:xfrm flipH="false" flipV="false" rot="0">
            <a:off x="5617948" y="4057437"/>
            <a:ext cx="1379601" cy="1379601"/>
          </a:xfrm>
          <a:custGeom>
            <a:avLst/>
            <a:gdLst/>
            <a:ahLst/>
            <a:cxnLst/>
            <a:rect r="r" b="b" t="t" l="l"/>
            <a:pathLst>
              <a:path h="1379601" w="1379601">
                <a:moveTo>
                  <a:pt x="0" y="0"/>
                </a:moveTo>
                <a:lnTo>
                  <a:pt x="1379601" y="0"/>
                </a:lnTo>
                <a:lnTo>
                  <a:pt x="1379601" y="1379601"/>
                </a:lnTo>
                <a:lnTo>
                  <a:pt x="0" y="1379601"/>
                </a:lnTo>
                <a:lnTo>
                  <a:pt x="0" y="0"/>
                </a:lnTo>
                <a:close/>
              </a:path>
            </a:pathLst>
          </a:custGeom>
          <a:blipFill>
            <a:blip r:embed="rId12"/>
            <a:stretch>
              <a:fillRect l="0" t="0" r="0" b="0"/>
            </a:stretch>
          </a:blipFill>
        </p:spPr>
      </p:sp>
      <p:sp>
        <p:nvSpPr>
          <p:cNvPr name="Freeform 87" id="87"/>
          <p:cNvSpPr/>
          <p:nvPr/>
        </p:nvSpPr>
        <p:spPr>
          <a:xfrm flipH="false" flipV="false" rot="0">
            <a:off x="11488236" y="4057437"/>
            <a:ext cx="1379601" cy="1379601"/>
          </a:xfrm>
          <a:custGeom>
            <a:avLst/>
            <a:gdLst/>
            <a:ahLst/>
            <a:cxnLst/>
            <a:rect r="r" b="b" t="t" l="l"/>
            <a:pathLst>
              <a:path h="1379601" w="1379601">
                <a:moveTo>
                  <a:pt x="0" y="0"/>
                </a:moveTo>
                <a:lnTo>
                  <a:pt x="1379601" y="0"/>
                </a:lnTo>
                <a:lnTo>
                  <a:pt x="1379601" y="1379601"/>
                </a:lnTo>
                <a:lnTo>
                  <a:pt x="0" y="1379601"/>
                </a:lnTo>
                <a:lnTo>
                  <a:pt x="0" y="0"/>
                </a:lnTo>
                <a:close/>
              </a:path>
            </a:pathLst>
          </a:custGeom>
          <a:blipFill>
            <a:blip r:embed="rId12"/>
            <a:stretch>
              <a:fillRect l="0" t="0" r="0" b="0"/>
            </a:stretch>
          </a:blipFill>
        </p:spPr>
      </p:sp>
      <p:sp>
        <p:nvSpPr>
          <p:cNvPr name="Freeform 88" id="88"/>
          <p:cNvSpPr/>
          <p:nvPr/>
        </p:nvSpPr>
        <p:spPr>
          <a:xfrm flipH="false" flipV="false" rot="-744943">
            <a:off x="16965726" y="9037645"/>
            <a:ext cx="1844138" cy="1888782"/>
          </a:xfrm>
          <a:custGeom>
            <a:avLst/>
            <a:gdLst/>
            <a:ahLst/>
            <a:cxnLst/>
            <a:rect r="r" b="b" t="t" l="l"/>
            <a:pathLst>
              <a:path h="1888782" w="1844138">
                <a:moveTo>
                  <a:pt x="0" y="0"/>
                </a:moveTo>
                <a:lnTo>
                  <a:pt x="1844138" y="0"/>
                </a:lnTo>
                <a:lnTo>
                  <a:pt x="1844138" y="1888783"/>
                </a:lnTo>
                <a:lnTo>
                  <a:pt x="0" y="1888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9" id="89"/>
          <p:cNvSpPr/>
          <p:nvPr/>
        </p:nvSpPr>
        <p:spPr>
          <a:xfrm flipH="false" flipV="false" rot="9656803">
            <a:off x="-751940" y="1099377"/>
            <a:ext cx="1844138" cy="1888782"/>
          </a:xfrm>
          <a:custGeom>
            <a:avLst/>
            <a:gdLst/>
            <a:ahLst/>
            <a:cxnLst/>
            <a:rect r="r" b="b" t="t" l="l"/>
            <a:pathLst>
              <a:path h="1888782" w="1844138">
                <a:moveTo>
                  <a:pt x="0" y="0"/>
                </a:moveTo>
                <a:lnTo>
                  <a:pt x="1844138" y="0"/>
                </a:lnTo>
                <a:lnTo>
                  <a:pt x="1844138" y="1888782"/>
                </a:lnTo>
                <a:lnTo>
                  <a:pt x="0" y="1888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0" id="90"/>
          <p:cNvGrpSpPr/>
          <p:nvPr/>
        </p:nvGrpSpPr>
        <p:grpSpPr>
          <a:xfrm rot="0">
            <a:off x="7814916" y="254854"/>
            <a:ext cx="2736080" cy="2351319"/>
            <a:chOff x="0" y="0"/>
            <a:chExt cx="812800" cy="698500"/>
          </a:xfrm>
        </p:grpSpPr>
        <p:sp>
          <p:nvSpPr>
            <p:cNvPr name="Freeform 91" id="9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06457"/>
            </a:solidFill>
          </p:spPr>
        </p:sp>
        <p:sp>
          <p:nvSpPr>
            <p:cNvPr name="TextBox 92" id="92"/>
            <p:cNvSpPr txBox="true"/>
            <p:nvPr/>
          </p:nvSpPr>
          <p:spPr>
            <a:xfrm>
              <a:off x="114300" y="19050"/>
              <a:ext cx="584200" cy="679450"/>
            </a:xfrm>
            <a:prstGeom prst="rect">
              <a:avLst/>
            </a:prstGeom>
          </p:spPr>
          <p:txBody>
            <a:bodyPr anchor="ctr" rtlCol="false" tIns="50800" lIns="50800" bIns="50800" rIns="50800"/>
            <a:lstStyle/>
            <a:p>
              <a:pPr algn="ctr">
                <a:lnSpc>
                  <a:spcPts val="2750"/>
                </a:lnSpc>
              </a:pPr>
            </a:p>
          </p:txBody>
        </p:sp>
      </p:grpSp>
      <p:grpSp>
        <p:nvGrpSpPr>
          <p:cNvPr name="Group 93" id="93"/>
          <p:cNvGrpSpPr/>
          <p:nvPr/>
        </p:nvGrpSpPr>
        <p:grpSpPr>
          <a:xfrm rot="0">
            <a:off x="8103911" y="351469"/>
            <a:ext cx="2158090" cy="2158090"/>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95" id="95"/>
            <p:cNvSpPr txBox="true"/>
            <p:nvPr/>
          </p:nvSpPr>
          <p:spPr>
            <a:xfrm>
              <a:off x="76200" y="95250"/>
              <a:ext cx="660400" cy="641350"/>
            </a:xfrm>
            <a:prstGeom prst="rect">
              <a:avLst/>
            </a:prstGeom>
          </p:spPr>
          <p:txBody>
            <a:bodyPr anchor="ctr" rtlCol="false" tIns="50800" lIns="50800" bIns="50800" rIns="50800"/>
            <a:lstStyle/>
            <a:p>
              <a:pPr algn="r">
                <a:lnSpc>
                  <a:spcPts val="2750"/>
                </a:lnSpc>
              </a:pPr>
            </a:p>
          </p:txBody>
        </p:sp>
      </p:grpSp>
      <p:sp>
        <p:nvSpPr>
          <p:cNvPr name="Freeform 96" id="96"/>
          <p:cNvSpPr/>
          <p:nvPr/>
        </p:nvSpPr>
        <p:spPr>
          <a:xfrm flipH="false" flipV="false" rot="0">
            <a:off x="8286631" y="369647"/>
            <a:ext cx="1935690" cy="2146926"/>
          </a:xfrm>
          <a:custGeom>
            <a:avLst/>
            <a:gdLst/>
            <a:ahLst/>
            <a:cxnLst/>
            <a:rect r="r" b="b" t="t" l="l"/>
            <a:pathLst>
              <a:path h="2146926" w="1935690">
                <a:moveTo>
                  <a:pt x="0" y="0"/>
                </a:moveTo>
                <a:lnTo>
                  <a:pt x="1935690" y="0"/>
                </a:lnTo>
                <a:lnTo>
                  <a:pt x="1935690" y="2146926"/>
                </a:lnTo>
                <a:lnTo>
                  <a:pt x="0" y="2146926"/>
                </a:lnTo>
                <a:lnTo>
                  <a:pt x="0" y="0"/>
                </a:lnTo>
                <a:close/>
              </a:path>
            </a:pathLst>
          </a:custGeom>
          <a:blipFill>
            <a:blip r:embed="rId15"/>
            <a:stretch>
              <a:fillRect l="-157502" t="0" r="-6521" b="0"/>
            </a:stretch>
          </a:blipFill>
        </p:spPr>
      </p:sp>
      <p:sp>
        <p:nvSpPr>
          <p:cNvPr name="TextBox 97" id="97"/>
          <p:cNvSpPr txBox="true"/>
          <p:nvPr/>
        </p:nvSpPr>
        <p:spPr>
          <a:xfrm rot="0">
            <a:off x="12485315" y="9057685"/>
            <a:ext cx="1870571" cy="698500"/>
          </a:xfrm>
          <a:prstGeom prst="rect">
            <a:avLst/>
          </a:prstGeom>
        </p:spPr>
        <p:txBody>
          <a:bodyPr anchor="t" rtlCol="false" tIns="0" lIns="0" bIns="0" rIns="0">
            <a:spAutoFit/>
          </a:bodyPr>
          <a:lstStyle/>
          <a:p>
            <a:pPr algn="ctr">
              <a:lnSpc>
                <a:spcPts val="2750"/>
              </a:lnSpc>
            </a:pPr>
            <a:r>
              <a:rPr lang="en-US" sz="2500" b="true">
                <a:solidFill>
                  <a:srgbClr val="000000"/>
                </a:solidFill>
                <a:latin typeface="Inter Bold"/>
                <a:ea typeface="Inter Bold"/>
                <a:cs typeface="Inter Bold"/>
                <a:sym typeface="Inter Bold"/>
              </a:rPr>
              <a:t>Spring data </a:t>
            </a:r>
          </a:p>
          <a:p>
            <a:pPr algn="ctr">
              <a:lnSpc>
                <a:spcPts val="2750"/>
              </a:lnSpc>
              <a:spcBef>
                <a:spcPct val="0"/>
              </a:spcBef>
            </a:pPr>
            <a:r>
              <a:rPr lang="en-US" b="true" sz="2500">
                <a:solidFill>
                  <a:srgbClr val="000000"/>
                </a:solidFill>
                <a:latin typeface="Inter Bold"/>
                <a:ea typeface="Inter Bold"/>
                <a:cs typeface="Inter Bold"/>
                <a:sym typeface="Inter Bold"/>
              </a:rPr>
              <a:t>JPA</a:t>
            </a:r>
          </a:p>
        </p:txBody>
      </p:sp>
      <p:sp>
        <p:nvSpPr>
          <p:cNvPr name="TextBox 98" id="98"/>
          <p:cNvSpPr txBox="true"/>
          <p:nvPr/>
        </p:nvSpPr>
        <p:spPr>
          <a:xfrm rot="0">
            <a:off x="6254143" y="9286875"/>
            <a:ext cx="1396616" cy="366368"/>
          </a:xfrm>
          <a:prstGeom prst="rect">
            <a:avLst/>
          </a:prstGeom>
        </p:spPr>
        <p:txBody>
          <a:bodyPr anchor="t" rtlCol="false" tIns="0" lIns="0" bIns="0" rIns="0">
            <a:spAutoFit/>
          </a:bodyPr>
          <a:lstStyle/>
          <a:p>
            <a:pPr algn="ctr">
              <a:lnSpc>
                <a:spcPts val="2860"/>
              </a:lnSpc>
              <a:spcBef>
                <a:spcPct val="0"/>
              </a:spcBef>
            </a:pPr>
            <a:r>
              <a:rPr lang="en-US" b="true" sz="2600">
                <a:solidFill>
                  <a:srgbClr val="000000"/>
                </a:solidFill>
                <a:latin typeface="Inter Bold"/>
                <a:ea typeface="Inter Bold"/>
                <a:cs typeface="Inter Bold"/>
                <a:sym typeface="Inter Bold"/>
              </a:rPr>
              <a:t>Chart JS</a:t>
            </a:r>
          </a:p>
        </p:txBody>
      </p:sp>
      <p:sp>
        <p:nvSpPr>
          <p:cNvPr name="TextBox 99" id="99"/>
          <p:cNvSpPr txBox="true"/>
          <p:nvPr/>
        </p:nvSpPr>
        <p:spPr>
          <a:xfrm rot="0">
            <a:off x="739323" y="9068933"/>
            <a:ext cx="1196380" cy="698500"/>
          </a:xfrm>
          <a:prstGeom prst="rect">
            <a:avLst/>
          </a:prstGeom>
        </p:spPr>
        <p:txBody>
          <a:bodyPr anchor="t" rtlCol="false" tIns="0" lIns="0" bIns="0" rIns="0">
            <a:spAutoFit/>
          </a:bodyPr>
          <a:lstStyle/>
          <a:p>
            <a:pPr algn="ctr">
              <a:lnSpc>
                <a:spcPts val="2750"/>
              </a:lnSpc>
            </a:pPr>
            <a:r>
              <a:rPr lang="en-US" sz="2500" b="true">
                <a:solidFill>
                  <a:srgbClr val="000000"/>
                </a:solidFill>
                <a:latin typeface="Inter Bold"/>
                <a:ea typeface="Inter Bold"/>
                <a:cs typeface="Inter Bold"/>
                <a:sym typeface="Inter Bold"/>
              </a:rPr>
              <a:t>Eclipse </a:t>
            </a:r>
          </a:p>
          <a:p>
            <a:pPr algn="ctr">
              <a:lnSpc>
                <a:spcPts val="2750"/>
              </a:lnSpc>
              <a:spcBef>
                <a:spcPct val="0"/>
              </a:spcBef>
            </a:pPr>
            <a:r>
              <a:rPr lang="en-US" b="true" sz="2500">
                <a:solidFill>
                  <a:srgbClr val="000000"/>
                </a:solidFill>
                <a:latin typeface="Inter Bold"/>
                <a:ea typeface="Inter Bold"/>
                <a:cs typeface="Inter Bold"/>
                <a:sym typeface="Inter Bold"/>
              </a:rPr>
              <a:t>IDE</a:t>
            </a:r>
          </a:p>
        </p:txBody>
      </p:sp>
      <p:sp>
        <p:nvSpPr>
          <p:cNvPr name="TextBox 100" id="100"/>
          <p:cNvSpPr txBox="true"/>
          <p:nvPr/>
        </p:nvSpPr>
        <p:spPr>
          <a:xfrm rot="0">
            <a:off x="545726" y="6758183"/>
            <a:ext cx="1344019" cy="698662"/>
          </a:xfrm>
          <a:prstGeom prst="rect">
            <a:avLst/>
          </a:prstGeom>
        </p:spPr>
        <p:txBody>
          <a:bodyPr anchor="t" rtlCol="false" tIns="0" lIns="0" bIns="0" rIns="0">
            <a:spAutoFit/>
          </a:bodyPr>
          <a:lstStyle/>
          <a:p>
            <a:pPr algn="ctr">
              <a:lnSpc>
                <a:spcPts val="2750"/>
              </a:lnSpc>
            </a:pPr>
            <a:r>
              <a:rPr lang="en-US" sz="2500" b="true">
                <a:solidFill>
                  <a:srgbClr val="000000"/>
                </a:solidFill>
                <a:latin typeface="Inter Bold"/>
                <a:ea typeface="Inter Bold"/>
                <a:cs typeface="Inter Bold"/>
                <a:sym typeface="Inter Bold"/>
              </a:rPr>
              <a:t>VS Code</a:t>
            </a:r>
          </a:p>
          <a:p>
            <a:pPr algn="ctr">
              <a:lnSpc>
                <a:spcPts val="2750"/>
              </a:lnSpc>
              <a:spcBef>
                <a:spcPct val="0"/>
              </a:spcBef>
            </a:pPr>
            <a:r>
              <a:rPr lang="en-US" b="true" sz="2500">
                <a:solidFill>
                  <a:srgbClr val="000000"/>
                </a:solidFill>
                <a:latin typeface="Inter Bold"/>
                <a:ea typeface="Inter Bold"/>
                <a:cs typeface="Inter Bold"/>
                <a:sym typeface="Inter Bold"/>
              </a:rPr>
              <a:t> IDE</a:t>
            </a:r>
          </a:p>
        </p:txBody>
      </p:sp>
      <p:sp>
        <p:nvSpPr>
          <p:cNvPr name="TextBox 101" id="101"/>
          <p:cNvSpPr txBox="true"/>
          <p:nvPr/>
        </p:nvSpPr>
        <p:spPr>
          <a:xfrm rot="0">
            <a:off x="7692344" y="4196467"/>
            <a:ext cx="2946797" cy="1146729"/>
          </a:xfrm>
          <a:prstGeom prst="rect">
            <a:avLst/>
          </a:prstGeom>
        </p:spPr>
        <p:txBody>
          <a:bodyPr anchor="t" rtlCol="false" tIns="0" lIns="0" bIns="0" rIns="0">
            <a:spAutoFit/>
          </a:bodyPr>
          <a:lstStyle/>
          <a:p>
            <a:pPr algn="ctr">
              <a:lnSpc>
                <a:spcPts val="4447"/>
              </a:lnSpc>
              <a:spcBef>
                <a:spcPct val="0"/>
              </a:spcBef>
            </a:pPr>
            <a:r>
              <a:rPr lang="en-US" b="true" sz="4043">
                <a:gradFill>
                  <a:gsLst>
                    <a:gs pos="0">
                      <a:srgbClr val="000000">
                        <a:alpha val="100000"/>
                      </a:srgbClr>
                    </a:gs>
                    <a:gs pos="50000">
                      <a:srgbClr val="3533CD">
                        <a:alpha val="100000"/>
                      </a:srgbClr>
                    </a:gs>
                    <a:gs pos="100000">
                      <a:srgbClr val="000000">
                        <a:alpha val="100000"/>
                      </a:srgbClr>
                    </a:gs>
                  </a:gsLst>
                  <a:lin ang="0"/>
                </a:gradFill>
                <a:latin typeface="Inter Bold"/>
                <a:ea typeface="Inter Bold"/>
                <a:cs typeface="Inter Bold"/>
                <a:sym typeface="Inter Bold"/>
              </a:rPr>
              <a:t>Techn</a:t>
            </a:r>
            <a:r>
              <a:rPr lang="en-US" b="true" sz="4043">
                <a:gradFill>
                  <a:gsLst>
                    <a:gs pos="0">
                      <a:srgbClr val="000000">
                        <a:alpha val="100000"/>
                      </a:srgbClr>
                    </a:gs>
                    <a:gs pos="50000">
                      <a:srgbClr val="3533CD">
                        <a:alpha val="100000"/>
                      </a:srgbClr>
                    </a:gs>
                    <a:gs pos="100000">
                      <a:srgbClr val="000000">
                        <a:alpha val="100000"/>
                      </a:srgbClr>
                    </a:gs>
                  </a:gsLst>
                  <a:lin ang="0"/>
                </a:gradFill>
                <a:latin typeface="Inter Bold"/>
                <a:ea typeface="Inter Bold"/>
                <a:cs typeface="Inter Bold"/>
                <a:sym typeface="Inter Bold"/>
              </a:rPr>
              <a:t>ology</a:t>
            </a:r>
          </a:p>
          <a:p>
            <a:pPr algn="ctr">
              <a:lnSpc>
                <a:spcPts val="4447"/>
              </a:lnSpc>
              <a:spcBef>
                <a:spcPct val="0"/>
              </a:spcBef>
            </a:pPr>
            <a:r>
              <a:rPr lang="en-US" b="true" sz="4043">
                <a:gradFill>
                  <a:gsLst>
                    <a:gs pos="0">
                      <a:srgbClr val="000000">
                        <a:alpha val="100000"/>
                      </a:srgbClr>
                    </a:gs>
                    <a:gs pos="50000">
                      <a:srgbClr val="3533CD">
                        <a:alpha val="100000"/>
                      </a:srgbClr>
                    </a:gs>
                    <a:gs pos="100000">
                      <a:srgbClr val="000000">
                        <a:alpha val="100000"/>
                      </a:srgbClr>
                    </a:gs>
                  </a:gsLst>
                  <a:lin ang="0"/>
                </a:gradFill>
                <a:latin typeface="Inter Bold"/>
                <a:ea typeface="Inter Bold"/>
                <a:cs typeface="Inter Bold"/>
                <a:sym typeface="Inter Bold"/>
              </a:rPr>
              <a:t> Overview</a:t>
            </a:r>
          </a:p>
        </p:txBody>
      </p:sp>
      <p:grpSp>
        <p:nvGrpSpPr>
          <p:cNvPr name="Group 102" id="102"/>
          <p:cNvGrpSpPr/>
          <p:nvPr/>
        </p:nvGrpSpPr>
        <p:grpSpPr>
          <a:xfrm rot="0">
            <a:off x="10485666" y="86670"/>
            <a:ext cx="2394293" cy="1445141"/>
            <a:chOff x="0" y="0"/>
            <a:chExt cx="1254439" cy="757151"/>
          </a:xfrm>
        </p:grpSpPr>
        <p:sp>
          <p:nvSpPr>
            <p:cNvPr name="Freeform 103" id="103"/>
            <p:cNvSpPr/>
            <p:nvPr/>
          </p:nvSpPr>
          <p:spPr>
            <a:xfrm flipH="false" flipV="false" rot="0">
              <a:off x="0" y="0"/>
              <a:ext cx="1254439" cy="757151"/>
            </a:xfrm>
            <a:custGeom>
              <a:avLst/>
              <a:gdLst/>
              <a:ahLst/>
              <a:cxnLst/>
              <a:rect r="r" b="b" t="t" l="l"/>
              <a:pathLst>
                <a:path h="757151" w="1254439">
                  <a:moveTo>
                    <a:pt x="1178239" y="0"/>
                  </a:moveTo>
                  <a:cubicBezTo>
                    <a:pt x="1216339" y="0"/>
                    <a:pt x="1254439" y="25400"/>
                    <a:pt x="1254439" y="63500"/>
                  </a:cubicBezTo>
                  <a:lnTo>
                    <a:pt x="1254439" y="553951"/>
                  </a:lnTo>
                  <a:cubicBezTo>
                    <a:pt x="1254439" y="592051"/>
                    <a:pt x="1216339" y="630151"/>
                    <a:pt x="1178239" y="630151"/>
                  </a:cubicBezTo>
                  <a:lnTo>
                    <a:pt x="266700" y="630151"/>
                  </a:lnTo>
                  <a:lnTo>
                    <a:pt x="127000" y="757151"/>
                  </a:lnTo>
                  <a:lnTo>
                    <a:pt x="127000" y="630151"/>
                  </a:lnTo>
                  <a:lnTo>
                    <a:pt x="76200" y="630151"/>
                  </a:lnTo>
                  <a:cubicBezTo>
                    <a:pt x="38100" y="630151"/>
                    <a:pt x="0" y="592051"/>
                    <a:pt x="0" y="553951"/>
                  </a:cubicBezTo>
                  <a:lnTo>
                    <a:pt x="0" y="63500"/>
                  </a:lnTo>
                  <a:cubicBezTo>
                    <a:pt x="0" y="25400"/>
                    <a:pt x="38100" y="0"/>
                    <a:pt x="76200" y="0"/>
                  </a:cubicBezTo>
                  <a:lnTo>
                    <a:pt x="1178239" y="0"/>
                  </a:lnTo>
                  <a:close/>
                </a:path>
              </a:pathLst>
            </a:custGeom>
            <a:gradFill rotWithShape="true">
              <a:gsLst>
                <a:gs pos="0">
                  <a:srgbClr val="F06457">
                    <a:alpha val="100000"/>
                  </a:srgbClr>
                </a:gs>
                <a:gs pos="100000">
                  <a:srgbClr val="9F005C">
                    <a:alpha val="100000"/>
                  </a:srgbClr>
                </a:gs>
              </a:gsLst>
              <a:lin ang="5400000"/>
            </a:gradFill>
          </p:spPr>
        </p:sp>
        <p:sp>
          <p:nvSpPr>
            <p:cNvPr name="TextBox 104" id="104"/>
            <p:cNvSpPr txBox="true"/>
            <p:nvPr/>
          </p:nvSpPr>
          <p:spPr>
            <a:xfrm>
              <a:off x="63500" y="82550"/>
              <a:ext cx="1127439" cy="484101"/>
            </a:xfrm>
            <a:prstGeom prst="rect">
              <a:avLst/>
            </a:prstGeom>
          </p:spPr>
          <p:txBody>
            <a:bodyPr anchor="ctr" rtlCol="false" tIns="50800" lIns="50800" bIns="50800" rIns="50800"/>
            <a:lstStyle/>
            <a:p>
              <a:pPr algn="ctr">
                <a:lnSpc>
                  <a:spcPts val="2750"/>
                </a:lnSpc>
              </a:pPr>
              <a:r>
                <a:rPr lang="en-US" b="true" sz="2500">
                  <a:solidFill>
                    <a:srgbClr val="000000"/>
                  </a:solidFill>
                  <a:latin typeface="Inter Bold"/>
                  <a:ea typeface="Inter Bold"/>
                  <a:cs typeface="Inter Bold"/>
                  <a:sym typeface="Inter Bold"/>
                </a:rPr>
                <a:t>Spring Security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82714" y="2424504"/>
            <a:ext cx="5156330" cy="3098210"/>
            <a:chOff x="0" y="0"/>
            <a:chExt cx="1552336" cy="932730"/>
          </a:xfrm>
        </p:grpSpPr>
        <p:sp>
          <p:nvSpPr>
            <p:cNvPr name="Freeform 3" id="3"/>
            <p:cNvSpPr/>
            <p:nvPr/>
          </p:nvSpPr>
          <p:spPr>
            <a:xfrm flipH="false" flipV="false" rot="0">
              <a:off x="0" y="0"/>
              <a:ext cx="1552336" cy="932730"/>
            </a:xfrm>
            <a:custGeom>
              <a:avLst/>
              <a:gdLst/>
              <a:ahLst/>
              <a:cxnLst/>
              <a:rect r="r" b="b" t="t" l="l"/>
              <a:pathLst>
                <a:path h="932730" w="1552336">
                  <a:moveTo>
                    <a:pt x="46545" y="0"/>
                  </a:moveTo>
                  <a:lnTo>
                    <a:pt x="1505791" y="0"/>
                  </a:lnTo>
                  <a:cubicBezTo>
                    <a:pt x="1518135" y="0"/>
                    <a:pt x="1529974" y="4904"/>
                    <a:pt x="1538703" y="13633"/>
                  </a:cubicBezTo>
                  <a:cubicBezTo>
                    <a:pt x="1547432" y="22361"/>
                    <a:pt x="1552336" y="34200"/>
                    <a:pt x="1552336" y="46545"/>
                  </a:cubicBezTo>
                  <a:lnTo>
                    <a:pt x="1552336" y="886185"/>
                  </a:lnTo>
                  <a:cubicBezTo>
                    <a:pt x="1552336" y="911891"/>
                    <a:pt x="1531497" y="932730"/>
                    <a:pt x="1505791" y="932730"/>
                  </a:cubicBezTo>
                  <a:lnTo>
                    <a:pt x="46545" y="932730"/>
                  </a:lnTo>
                  <a:cubicBezTo>
                    <a:pt x="20839" y="932730"/>
                    <a:pt x="0" y="911891"/>
                    <a:pt x="0" y="886185"/>
                  </a:cubicBezTo>
                  <a:lnTo>
                    <a:pt x="0" y="46545"/>
                  </a:lnTo>
                  <a:cubicBezTo>
                    <a:pt x="0" y="20839"/>
                    <a:pt x="20839" y="0"/>
                    <a:pt x="46545" y="0"/>
                  </a:cubicBezTo>
                  <a:close/>
                </a:path>
              </a:pathLst>
            </a:custGeom>
            <a:gradFill rotWithShape="true">
              <a:gsLst>
                <a:gs pos="0">
                  <a:srgbClr val="F06457">
                    <a:alpha val="100000"/>
                  </a:srgbClr>
                </a:gs>
                <a:gs pos="100000">
                  <a:srgbClr val="9F005C">
                    <a:alpha val="100000"/>
                  </a:srgbClr>
                </a:gs>
              </a:gsLst>
              <a:lin ang="0"/>
            </a:gradFill>
          </p:spPr>
        </p:sp>
        <p:sp>
          <p:nvSpPr>
            <p:cNvPr name="TextBox 4" id="4"/>
            <p:cNvSpPr txBox="true"/>
            <p:nvPr/>
          </p:nvSpPr>
          <p:spPr>
            <a:xfrm>
              <a:off x="0" y="19050"/>
              <a:ext cx="1552336" cy="913680"/>
            </a:xfrm>
            <a:prstGeom prst="rect">
              <a:avLst/>
            </a:prstGeom>
          </p:spPr>
          <p:txBody>
            <a:bodyPr anchor="ctr" rtlCol="false" tIns="50800" lIns="50800" bIns="50800" rIns="50800"/>
            <a:lstStyle/>
            <a:p>
              <a:pPr algn="l">
                <a:lnSpc>
                  <a:spcPts val="2750"/>
                </a:lnSpc>
              </a:pPr>
            </a:p>
          </p:txBody>
        </p:sp>
      </p:grpSp>
      <p:sp>
        <p:nvSpPr>
          <p:cNvPr name="TextBox 5" id="5"/>
          <p:cNvSpPr txBox="true"/>
          <p:nvPr/>
        </p:nvSpPr>
        <p:spPr>
          <a:xfrm rot="0">
            <a:off x="985014" y="3265740"/>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User Registration &amp; Login</a:t>
            </a:r>
          </a:p>
        </p:txBody>
      </p:sp>
      <p:sp>
        <p:nvSpPr>
          <p:cNvPr name="Freeform 6" id="6"/>
          <p:cNvSpPr/>
          <p:nvPr/>
        </p:nvSpPr>
        <p:spPr>
          <a:xfrm flipH="true" flipV="false" rot="0">
            <a:off x="695950" y="3354498"/>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44943">
            <a:off x="-539355" y="9118717"/>
            <a:ext cx="1844138" cy="1888782"/>
          </a:xfrm>
          <a:custGeom>
            <a:avLst/>
            <a:gdLst/>
            <a:ahLst/>
            <a:cxnLst/>
            <a:rect r="r" b="b" t="t" l="l"/>
            <a:pathLst>
              <a:path h="1888782" w="1844138">
                <a:moveTo>
                  <a:pt x="0" y="0"/>
                </a:moveTo>
                <a:lnTo>
                  <a:pt x="1844139" y="0"/>
                </a:lnTo>
                <a:lnTo>
                  <a:pt x="1844139" y="1888782"/>
                </a:lnTo>
                <a:lnTo>
                  <a:pt x="0" y="1888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33727" y="532177"/>
            <a:ext cx="12563804" cy="1006513"/>
          </a:xfrm>
          <a:prstGeom prst="rect">
            <a:avLst/>
          </a:prstGeom>
        </p:spPr>
        <p:txBody>
          <a:bodyPr anchor="t" rtlCol="false" tIns="0" lIns="0" bIns="0" rIns="0">
            <a:spAutoFit/>
          </a:bodyPr>
          <a:lstStyle/>
          <a:p>
            <a:pPr algn="ctr">
              <a:lnSpc>
                <a:spcPts val="8138"/>
              </a:lnSpc>
            </a:pPr>
            <a:r>
              <a:rPr lang="en-US" b="true" sz="6073" u="sng">
                <a:solidFill>
                  <a:srgbClr val="FFFFFF"/>
                </a:solidFill>
                <a:latin typeface="Oswald Bold"/>
                <a:ea typeface="Oswald Bold"/>
                <a:cs typeface="Oswald Bold"/>
                <a:sym typeface="Oswald Bold"/>
              </a:rPr>
              <a:t>IMPLEMENTED MODULES</a:t>
            </a:r>
          </a:p>
        </p:txBody>
      </p:sp>
      <p:sp>
        <p:nvSpPr>
          <p:cNvPr name="Freeform 9" id="9"/>
          <p:cNvSpPr/>
          <p:nvPr/>
        </p:nvSpPr>
        <p:spPr>
          <a:xfrm flipH="false" flipV="false" rot="0">
            <a:off x="488092" y="277026"/>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12130" y="2765873"/>
            <a:ext cx="4517656" cy="313598"/>
          </a:xfrm>
          <a:prstGeom prst="rect">
            <a:avLst/>
          </a:prstGeom>
        </p:spPr>
        <p:txBody>
          <a:bodyPr anchor="t" rtlCol="false" tIns="0" lIns="0" bIns="0" rIns="0">
            <a:spAutoFit/>
          </a:bodyPr>
          <a:lstStyle/>
          <a:p>
            <a:pPr algn="l">
              <a:lnSpc>
                <a:spcPts val="2405"/>
              </a:lnSpc>
            </a:pPr>
            <a:r>
              <a:rPr lang="en-US" sz="2187" b="true">
                <a:solidFill>
                  <a:srgbClr val="FFFFFF"/>
                </a:solidFill>
                <a:latin typeface="Inter Bold"/>
                <a:ea typeface="Inter Bold"/>
                <a:cs typeface="Inter Bold"/>
                <a:sym typeface="Inter Bold"/>
              </a:rPr>
              <a:t>USER AND ROLE MANAGEMENT</a:t>
            </a:r>
          </a:p>
        </p:txBody>
      </p:sp>
      <p:sp>
        <p:nvSpPr>
          <p:cNvPr name="TextBox 11" id="11"/>
          <p:cNvSpPr txBox="true"/>
          <p:nvPr/>
        </p:nvSpPr>
        <p:spPr>
          <a:xfrm rot="0">
            <a:off x="985014" y="3772785"/>
            <a:ext cx="4444772"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Role-based Access Control</a:t>
            </a:r>
          </a:p>
        </p:txBody>
      </p:sp>
      <p:sp>
        <p:nvSpPr>
          <p:cNvPr name="Freeform 12" id="12"/>
          <p:cNvSpPr/>
          <p:nvPr/>
        </p:nvSpPr>
        <p:spPr>
          <a:xfrm flipH="true" flipV="false" rot="0">
            <a:off x="695950" y="3819257"/>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5014" y="4288733"/>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Password Encryption</a:t>
            </a:r>
          </a:p>
        </p:txBody>
      </p:sp>
      <p:sp>
        <p:nvSpPr>
          <p:cNvPr name="Freeform 14" id="14"/>
          <p:cNvSpPr/>
          <p:nvPr/>
        </p:nvSpPr>
        <p:spPr>
          <a:xfrm flipH="true" flipV="false" rot="0">
            <a:off x="695950" y="4377491"/>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985014" y="4795155"/>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Admin Controls</a:t>
            </a:r>
          </a:p>
        </p:txBody>
      </p:sp>
      <p:sp>
        <p:nvSpPr>
          <p:cNvPr name="Freeform 16" id="16"/>
          <p:cNvSpPr/>
          <p:nvPr/>
        </p:nvSpPr>
        <p:spPr>
          <a:xfrm flipH="true" flipV="false" rot="0">
            <a:off x="695950" y="4883913"/>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6156839" y="2405465"/>
            <a:ext cx="5984150" cy="3181444"/>
            <a:chOff x="0" y="0"/>
            <a:chExt cx="1813917" cy="964360"/>
          </a:xfrm>
        </p:grpSpPr>
        <p:sp>
          <p:nvSpPr>
            <p:cNvPr name="Freeform 18" id="18"/>
            <p:cNvSpPr/>
            <p:nvPr/>
          </p:nvSpPr>
          <p:spPr>
            <a:xfrm flipH="false" flipV="false" rot="0">
              <a:off x="0" y="0"/>
              <a:ext cx="1813917" cy="964360"/>
            </a:xfrm>
            <a:custGeom>
              <a:avLst/>
              <a:gdLst/>
              <a:ahLst/>
              <a:cxnLst/>
              <a:rect r="r" b="b" t="t" l="l"/>
              <a:pathLst>
                <a:path h="964360" w="1813917">
                  <a:moveTo>
                    <a:pt x="40106" y="0"/>
                  </a:moveTo>
                  <a:lnTo>
                    <a:pt x="1773811" y="0"/>
                  </a:lnTo>
                  <a:cubicBezTo>
                    <a:pt x="1795961" y="0"/>
                    <a:pt x="1813917" y="17956"/>
                    <a:pt x="1813917" y="40106"/>
                  </a:cubicBezTo>
                  <a:lnTo>
                    <a:pt x="1813917" y="924254"/>
                  </a:lnTo>
                  <a:cubicBezTo>
                    <a:pt x="1813917" y="934891"/>
                    <a:pt x="1809691" y="945092"/>
                    <a:pt x="1802170" y="952613"/>
                  </a:cubicBezTo>
                  <a:cubicBezTo>
                    <a:pt x="1794649" y="960135"/>
                    <a:pt x="1784447" y="964360"/>
                    <a:pt x="1773811" y="964360"/>
                  </a:cubicBezTo>
                  <a:lnTo>
                    <a:pt x="40106" y="964360"/>
                  </a:lnTo>
                  <a:cubicBezTo>
                    <a:pt x="17956" y="964360"/>
                    <a:pt x="0" y="946404"/>
                    <a:pt x="0" y="924254"/>
                  </a:cubicBezTo>
                  <a:lnTo>
                    <a:pt x="0" y="40106"/>
                  </a:lnTo>
                  <a:cubicBezTo>
                    <a:pt x="0" y="29469"/>
                    <a:pt x="4225" y="19268"/>
                    <a:pt x="11747" y="11747"/>
                  </a:cubicBezTo>
                  <a:cubicBezTo>
                    <a:pt x="19268" y="4225"/>
                    <a:pt x="29469" y="0"/>
                    <a:pt x="40106" y="0"/>
                  </a:cubicBezTo>
                  <a:close/>
                </a:path>
              </a:pathLst>
            </a:custGeom>
            <a:gradFill rotWithShape="true">
              <a:gsLst>
                <a:gs pos="0">
                  <a:srgbClr val="F06457">
                    <a:alpha val="100000"/>
                  </a:srgbClr>
                </a:gs>
                <a:gs pos="100000">
                  <a:srgbClr val="9F005C">
                    <a:alpha val="100000"/>
                  </a:srgbClr>
                </a:gs>
              </a:gsLst>
              <a:lin ang="0"/>
            </a:gradFill>
          </p:spPr>
        </p:sp>
        <p:sp>
          <p:nvSpPr>
            <p:cNvPr name="TextBox 19" id="19"/>
            <p:cNvSpPr txBox="true"/>
            <p:nvPr/>
          </p:nvSpPr>
          <p:spPr>
            <a:xfrm>
              <a:off x="0" y="19050"/>
              <a:ext cx="1813917" cy="945310"/>
            </a:xfrm>
            <a:prstGeom prst="rect">
              <a:avLst/>
            </a:prstGeom>
          </p:spPr>
          <p:txBody>
            <a:bodyPr anchor="ctr" rtlCol="false" tIns="50800" lIns="50800" bIns="50800" rIns="50800"/>
            <a:lstStyle/>
            <a:p>
              <a:pPr algn="l">
                <a:lnSpc>
                  <a:spcPts val="2750"/>
                </a:lnSpc>
              </a:pPr>
            </a:p>
          </p:txBody>
        </p:sp>
      </p:grpSp>
      <p:sp>
        <p:nvSpPr>
          <p:cNvPr name="TextBox 20" id="20"/>
          <p:cNvSpPr txBox="true"/>
          <p:nvPr/>
        </p:nvSpPr>
        <p:spPr>
          <a:xfrm rot="0">
            <a:off x="6755034" y="3114775"/>
            <a:ext cx="5803093" cy="373451"/>
          </a:xfrm>
          <a:prstGeom prst="rect">
            <a:avLst/>
          </a:prstGeom>
        </p:spPr>
        <p:txBody>
          <a:bodyPr anchor="t" rtlCol="false" tIns="0" lIns="0" bIns="0" rIns="0">
            <a:spAutoFit/>
          </a:bodyPr>
          <a:lstStyle/>
          <a:p>
            <a:pPr algn="l">
              <a:lnSpc>
                <a:spcPts val="3041"/>
              </a:lnSpc>
            </a:pPr>
            <a:r>
              <a:rPr lang="en-US" sz="2172">
                <a:solidFill>
                  <a:srgbClr val="FFFFFF"/>
                </a:solidFill>
                <a:latin typeface="Inter"/>
                <a:ea typeface="Inter"/>
                <a:cs typeface="Inter"/>
                <a:sym typeface="Inter"/>
              </a:rPr>
              <a:t>Add Products and View Product List</a:t>
            </a:r>
          </a:p>
        </p:txBody>
      </p:sp>
      <p:sp>
        <p:nvSpPr>
          <p:cNvPr name="Freeform 21" id="21"/>
          <p:cNvSpPr/>
          <p:nvPr/>
        </p:nvSpPr>
        <p:spPr>
          <a:xfrm flipH="true" flipV="false" rot="0">
            <a:off x="6523847" y="3164253"/>
            <a:ext cx="136546" cy="214573"/>
          </a:xfrm>
          <a:custGeom>
            <a:avLst/>
            <a:gdLst/>
            <a:ahLst/>
            <a:cxnLst/>
            <a:rect r="r" b="b" t="t" l="l"/>
            <a:pathLst>
              <a:path h="214573" w="136546">
                <a:moveTo>
                  <a:pt x="136546" y="0"/>
                </a:moveTo>
                <a:lnTo>
                  <a:pt x="0" y="0"/>
                </a:lnTo>
                <a:lnTo>
                  <a:pt x="0" y="214572"/>
                </a:lnTo>
                <a:lnTo>
                  <a:pt x="136546" y="214572"/>
                </a:lnTo>
                <a:lnTo>
                  <a:pt x="1365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6688812" y="2654773"/>
            <a:ext cx="4486867" cy="303848"/>
          </a:xfrm>
          <a:prstGeom prst="rect">
            <a:avLst/>
          </a:prstGeom>
        </p:spPr>
        <p:txBody>
          <a:bodyPr anchor="t" rtlCol="false" tIns="0" lIns="0" bIns="0" rIns="0">
            <a:spAutoFit/>
          </a:bodyPr>
          <a:lstStyle/>
          <a:p>
            <a:pPr algn="l">
              <a:lnSpc>
                <a:spcPts val="2389"/>
              </a:lnSpc>
            </a:pPr>
            <a:r>
              <a:rPr lang="en-US" sz="2172" b="true">
                <a:solidFill>
                  <a:srgbClr val="FFFFFF"/>
                </a:solidFill>
                <a:latin typeface="Inter Bold"/>
                <a:ea typeface="Inter Bold"/>
                <a:cs typeface="Inter Bold"/>
                <a:sym typeface="Inter Bold"/>
              </a:rPr>
              <a:t>USER AND ROLE MANAGEMENT</a:t>
            </a:r>
          </a:p>
        </p:txBody>
      </p:sp>
      <p:sp>
        <p:nvSpPr>
          <p:cNvPr name="TextBox 23" id="23"/>
          <p:cNvSpPr txBox="true"/>
          <p:nvPr/>
        </p:nvSpPr>
        <p:spPr>
          <a:xfrm rot="0">
            <a:off x="6830713" y="3615837"/>
            <a:ext cx="4414480" cy="373451"/>
          </a:xfrm>
          <a:prstGeom prst="rect">
            <a:avLst/>
          </a:prstGeom>
        </p:spPr>
        <p:txBody>
          <a:bodyPr anchor="t" rtlCol="false" tIns="0" lIns="0" bIns="0" rIns="0">
            <a:spAutoFit/>
          </a:bodyPr>
          <a:lstStyle/>
          <a:p>
            <a:pPr algn="l">
              <a:lnSpc>
                <a:spcPts val="3041"/>
              </a:lnSpc>
            </a:pPr>
            <a:r>
              <a:rPr lang="en-US" sz="2172">
                <a:solidFill>
                  <a:srgbClr val="FFFFFF"/>
                </a:solidFill>
                <a:latin typeface="Inter"/>
                <a:ea typeface="Inter"/>
                <a:cs typeface="Inter"/>
                <a:sym typeface="Inter"/>
              </a:rPr>
              <a:t>Update &amp; Delete Products</a:t>
            </a:r>
          </a:p>
        </p:txBody>
      </p:sp>
      <p:sp>
        <p:nvSpPr>
          <p:cNvPr name="Freeform 24" id="24"/>
          <p:cNvSpPr/>
          <p:nvPr/>
        </p:nvSpPr>
        <p:spPr>
          <a:xfrm flipH="true" flipV="false" rot="0">
            <a:off x="6525807" y="3613461"/>
            <a:ext cx="136546" cy="214573"/>
          </a:xfrm>
          <a:custGeom>
            <a:avLst/>
            <a:gdLst/>
            <a:ahLst/>
            <a:cxnLst/>
            <a:rect r="r" b="b" t="t" l="l"/>
            <a:pathLst>
              <a:path h="214573" w="136546">
                <a:moveTo>
                  <a:pt x="136547" y="0"/>
                </a:moveTo>
                <a:lnTo>
                  <a:pt x="0" y="0"/>
                </a:lnTo>
                <a:lnTo>
                  <a:pt x="0" y="214573"/>
                </a:lnTo>
                <a:lnTo>
                  <a:pt x="136547" y="214573"/>
                </a:lnTo>
                <a:lnTo>
                  <a:pt x="1365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6830713" y="4128268"/>
            <a:ext cx="4522994" cy="373451"/>
          </a:xfrm>
          <a:prstGeom prst="rect">
            <a:avLst/>
          </a:prstGeom>
        </p:spPr>
        <p:txBody>
          <a:bodyPr anchor="t" rtlCol="false" tIns="0" lIns="0" bIns="0" rIns="0">
            <a:spAutoFit/>
          </a:bodyPr>
          <a:lstStyle/>
          <a:p>
            <a:pPr algn="l">
              <a:lnSpc>
                <a:spcPts val="3041"/>
              </a:lnSpc>
            </a:pPr>
            <a:r>
              <a:rPr lang="en-US" sz="2172">
                <a:solidFill>
                  <a:srgbClr val="FFFFFF"/>
                </a:solidFill>
                <a:latin typeface="Inter"/>
                <a:ea typeface="Inter"/>
                <a:cs typeface="Inter"/>
                <a:sym typeface="Inter"/>
              </a:rPr>
              <a:t>Purchase &amp; Issue Operations</a:t>
            </a:r>
          </a:p>
        </p:txBody>
      </p:sp>
      <p:sp>
        <p:nvSpPr>
          <p:cNvPr name="Freeform 26" id="26"/>
          <p:cNvSpPr/>
          <p:nvPr/>
        </p:nvSpPr>
        <p:spPr>
          <a:xfrm flipH="true" flipV="false" rot="0">
            <a:off x="6525807" y="4142358"/>
            <a:ext cx="136546" cy="214573"/>
          </a:xfrm>
          <a:custGeom>
            <a:avLst/>
            <a:gdLst/>
            <a:ahLst/>
            <a:cxnLst/>
            <a:rect r="r" b="b" t="t" l="l"/>
            <a:pathLst>
              <a:path h="214573" w="136546">
                <a:moveTo>
                  <a:pt x="136547" y="0"/>
                </a:moveTo>
                <a:lnTo>
                  <a:pt x="0" y="0"/>
                </a:lnTo>
                <a:lnTo>
                  <a:pt x="0" y="214573"/>
                </a:lnTo>
                <a:lnTo>
                  <a:pt x="136547" y="214573"/>
                </a:lnTo>
                <a:lnTo>
                  <a:pt x="1365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6830713" y="4546437"/>
            <a:ext cx="4203064" cy="373451"/>
          </a:xfrm>
          <a:prstGeom prst="rect">
            <a:avLst/>
          </a:prstGeom>
        </p:spPr>
        <p:txBody>
          <a:bodyPr anchor="t" rtlCol="false" tIns="0" lIns="0" bIns="0" rIns="0">
            <a:spAutoFit/>
          </a:bodyPr>
          <a:lstStyle/>
          <a:p>
            <a:pPr algn="l">
              <a:lnSpc>
                <a:spcPts val="3041"/>
              </a:lnSpc>
            </a:pPr>
            <a:r>
              <a:rPr lang="en-US" sz="2172">
                <a:solidFill>
                  <a:srgbClr val="FFFFFF"/>
                </a:solidFill>
                <a:latin typeface="Inter"/>
                <a:ea typeface="Inter"/>
                <a:cs typeface="Inter"/>
                <a:sym typeface="Inter"/>
              </a:rPr>
              <a:t>Stock Monitoring</a:t>
            </a:r>
          </a:p>
        </p:txBody>
      </p:sp>
      <p:sp>
        <p:nvSpPr>
          <p:cNvPr name="Freeform 28" id="28"/>
          <p:cNvSpPr/>
          <p:nvPr/>
        </p:nvSpPr>
        <p:spPr>
          <a:xfrm flipH="true" flipV="false" rot="0">
            <a:off x="6525807" y="4622167"/>
            <a:ext cx="136546" cy="214573"/>
          </a:xfrm>
          <a:custGeom>
            <a:avLst/>
            <a:gdLst/>
            <a:ahLst/>
            <a:cxnLst/>
            <a:rect r="r" b="b" t="t" l="l"/>
            <a:pathLst>
              <a:path h="214573" w="136546">
                <a:moveTo>
                  <a:pt x="136547" y="0"/>
                </a:moveTo>
                <a:lnTo>
                  <a:pt x="0" y="0"/>
                </a:lnTo>
                <a:lnTo>
                  <a:pt x="0" y="214572"/>
                </a:lnTo>
                <a:lnTo>
                  <a:pt x="136547" y="214572"/>
                </a:lnTo>
                <a:lnTo>
                  <a:pt x="1365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6805229" y="4999824"/>
            <a:ext cx="5977009" cy="373451"/>
          </a:xfrm>
          <a:prstGeom prst="rect">
            <a:avLst/>
          </a:prstGeom>
        </p:spPr>
        <p:txBody>
          <a:bodyPr anchor="t" rtlCol="false" tIns="0" lIns="0" bIns="0" rIns="0">
            <a:spAutoFit/>
          </a:bodyPr>
          <a:lstStyle/>
          <a:p>
            <a:pPr algn="l">
              <a:lnSpc>
                <a:spcPts val="3041"/>
              </a:lnSpc>
            </a:pPr>
            <a:r>
              <a:rPr lang="en-US" sz="2172">
                <a:solidFill>
                  <a:srgbClr val="FFFFFF"/>
                </a:solidFill>
                <a:latin typeface="Inter"/>
                <a:ea typeface="Inter"/>
                <a:cs typeface="Inter"/>
                <a:sym typeface="Inter"/>
              </a:rPr>
              <a:t>Unique Identifiers Product ID &amp; SKU ID</a:t>
            </a:r>
          </a:p>
        </p:txBody>
      </p:sp>
      <p:sp>
        <p:nvSpPr>
          <p:cNvPr name="Freeform 30" id="30"/>
          <p:cNvSpPr/>
          <p:nvPr/>
        </p:nvSpPr>
        <p:spPr>
          <a:xfrm flipH="true" flipV="false" rot="0">
            <a:off x="6552265" y="5110387"/>
            <a:ext cx="136546" cy="214573"/>
          </a:xfrm>
          <a:custGeom>
            <a:avLst/>
            <a:gdLst/>
            <a:ahLst/>
            <a:cxnLst/>
            <a:rect r="r" b="b" t="t" l="l"/>
            <a:pathLst>
              <a:path h="214573" w="136546">
                <a:moveTo>
                  <a:pt x="136547" y="0"/>
                </a:moveTo>
                <a:lnTo>
                  <a:pt x="0" y="0"/>
                </a:lnTo>
                <a:lnTo>
                  <a:pt x="0" y="214573"/>
                </a:lnTo>
                <a:lnTo>
                  <a:pt x="136547" y="214573"/>
                </a:lnTo>
                <a:lnTo>
                  <a:pt x="13654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1" id="31"/>
          <p:cNvGrpSpPr/>
          <p:nvPr/>
        </p:nvGrpSpPr>
        <p:grpSpPr>
          <a:xfrm rot="0">
            <a:off x="12807722" y="2405465"/>
            <a:ext cx="5156330" cy="3098210"/>
            <a:chOff x="0" y="0"/>
            <a:chExt cx="1552336" cy="932730"/>
          </a:xfrm>
        </p:grpSpPr>
        <p:sp>
          <p:nvSpPr>
            <p:cNvPr name="Freeform 32" id="32"/>
            <p:cNvSpPr/>
            <p:nvPr/>
          </p:nvSpPr>
          <p:spPr>
            <a:xfrm flipH="false" flipV="false" rot="0">
              <a:off x="0" y="0"/>
              <a:ext cx="1552336" cy="932730"/>
            </a:xfrm>
            <a:custGeom>
              <a:avLst/>
              <a:gdLst/>
              <a:ahLst/>
              <a:cxnLst/>
              <a:rect r="r" b="b" t="t" l="l"/>
              <a:pathLst>
                <a:path h="932730" w="1552336">
                  <a:moveTo>
                    <a:pt x="46545" y="0"/>
                  </a:moveTo>
                  <a:lnTo>
                    <a:pt x="1505791" y="0"/>
                  </a:lnTo>
                  <a:cubicBezTo>
                    <a:pt x="1518135" y="0"/>
                    <a:pt x="1529974" y="4904"/>
                    <a:pt x="1538703" y="13633"/>
                  </a:cubicBezTo>
                  <a:cubicBezTo>
                    <a:pt x="1547432" y="22361"/>
                    <a:pt x="1552336" y="34200"/>
                    <a:pt x="1552336" y="46545"/>
                  </a:cubicBezTo>
                  <a:lnTo>
                    <a:pt x="1552336" y="886185"/>
                  </a:lnTo>
                  <a:cubicBezTo>
                    <a:pt x="1552336" y="911891"/>
                    <a:pt x="1531497" y="932730"/>
                    <a:pt x="1505791" y="932730"/>
                  </a:cubicBezTo>
                  <a:lnTo>
                    <a:pt x="46545" y="932730"/>
                  </a:lnTo>
                  <a:cubicBezTo>
                    <a:pt x="20839" y="932730"/>
                    <a:pt x="0" y="911891"/>
                    <a:pt x="0" y="886185"/>
                  </a:cubicBezTo>
                  <a:lnTo>
                    <a:pt x="0" y="46545"/>
                  </a:lnTo>
                  <a:cubicBezTo>
                    <a:pt x="0" y="20839"/>
                    <a:pt x="20839" y="0"/>
                    <a:pt x="46545" y="0"/>
                  </a:cubicBezTo>
                  <a:close/>
                </a:path>
              </a:pathLst>
            </a:custGeom>
            <a:gradFill rotWithShape="true">
              <a:gsLst>
                <a:gs pos="0">
                  <a:srgbClr val="F06457">
                    <a:alpha val="100000"/>
                  </a:srgbClr>
                </a:gs>
                <a:gs pos="100000">
                  <a:srgbClr val="9F005C">
                    <a:alpha val="100000"/>
                  </a:srgbClr>
                </a:gs>
              </a:gsLst>
              <a:lin ang="0"/>
            </a:gradFill>
          </p:spPr>
        </p:sp>
        <p:sp>
          <p:nvSpPr>
            <p:cNvPr name="TextBox 33" id="33"/>
            <p:cNvSpPr txBox="true"/>
            <p:nvPr/>
          </p:nvSpPr>
          <p:spPr>
            <a:xfrm>
              <a:off x="0" y="19050"/>
              <a:ext cx="1552336" cy="913680"/>
            </a:xfrm>
            <a:prstGeom prst="rect">
              <a:avLst/>
            </a:prstGeom>
          </p:spPr>
          <p:txBody>
            <a:bodyPr anchor="ctr" rtlCol="false" tIns="50800" lIns="50800" bIns="50800" rIns="50800"/>
            <a:lstStyle/>
            <a:p>
              <a:pPr algn="l">
                <a:lnSpc>
                  <a:spcPts val="2750"/>
                </a:lnSpc>
              </a:pPr>
            </a:p>
          </p:txBody>
        </p:sp>
      </p:grpSp>
      <p:sp>
        <p:nvSpPr>
          <p:cNvPr name="TextBox 34" id="34"/>
          <p:cNvSpPr txBox="true"/>
          <p:nvPr/>
        </p:nvSpPr>
        <p:spPr>
          <a:xfrm rot="0">
            <a:off x="13410022" y="3246700"/>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Stock In (Purchase Entry)</a:t>
            </a:r>
          </a:p>
        </p:txBody>
      </p:sp>
      <p:sp>
        <p:nvSpPr>
          <p:cNvPr name="Freeform 35" id="35"/>
          <p:cNvSpPr/>
          <p:nvPr/>
        </p:nvSpPr>
        <p:spPr>
          <a:xfrm flipH="true" flipV="false" rot="0">
            <a:off x="13120958" y="3335458"/>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13337138" y="2746834"/>
            <a:ext cx="4517656" cy="313598"/>
          </a:xfrm>
          <a:prstGeom prst="rect">
            <a:avLst/>
          </a:prstGeom>
        </p:spPr>
        <p:txBody>
          <a:bodyPr anchor="t" rtlCol="false" tIns="0" lIns="0" bIns="0" rIns="0">
            <a:spAutoFit/>
          </a:bodyPr>
          <a:lstStyle/>
          <a:p>
            <a:pPr algn="l">
              <a:lnSpc>
                <a:spcPts val="2405"/>
              </a:lnSpc>
            </a:pPr>
            <a:r>
              <a:rPr lang="en-US" sz="2187" b="true">
                <a:solidFill>
                  <a:srgbClr val="FFFFFF"/>
                </a:solidFill>
                <a:latin typeface="Inter Bold"/>
                <a:ea typeface="Inter Bold"/>
                <a:cs typeface="Inter Bold"/>
                <a:sym typeface="Inter Bold"/>
              </a:rPr>
              <a:t>STOCK IN AND STOCK OUT</a:t>
            </a:r>
          </a:p>
        </p:txBody>
      </p:sp>
      <p:sp>
        <p:nvSpPr>
          <p:cNvPr name="TextBox 37" id="37"/>
          <p:cNvSpPr txBox="true"/>
          <p:nvPr/>
        </p:nvSpPr>
        <p:spPr>
          <a:xfrm rot="0">
            <a:off x="13410022" y="3753746"/>
            <a:ext cx="4444772"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Stock Out (Issue Entry)</a:t>
            </a:r>
          </a:p>
        </p:txBody>
      </p:sp>
      <p:sp>
        <p:nvSpPr>
          <p:cNvPr name="Freeform 38" id="38"/>
          <p:cNvSpPr/>
          <p:nvPr/>
        </p:nvSpPr>
        <p:spPr>
          <a:xfrm flipH="true" flipV="false" rot="0">
            <a:off x="13120958" y="3800218"/>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9" id="39"/>
          <p:cNvSpPr txBox="true"/>
          <p:nvPr/>
        </p:nvSpPr>
        <p:spPr>
          <a:xfrm rot="0">
            <a:off x="13410022" y="4269693"/>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Reorder Level Check:</a:t>
            </a:r>
          </a:p>
        </p:txBody>
      </p:sp>
      <p:sp>
        <p:nvSpPr>
          <p:cNvPr name="Freeform 40" id="40"/>
          <p:cNvSpPr/>
          <p:nvPr/>
        </p:nvSpPr>
        <p:spPr>
          <a:xfrm flipH="true" flipV="false" rot="0">
            <a:off x="13120958" y="4358451"/>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13410022" y="4776116"/>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Transaction History:</a:t>
            </a:r>
          </a:p>
        </p:txBody>
      </p:sp>
      <p:sp>
        <p:nvSpPr>
          <p:cNvPr name="Freeform 42" id="42"/>
          <p:cNvSpPr/>
          <p:nvPr/>
        </p:nvSpPr>
        <p:spPr>
          <a:xfrm flipH="true" flipV="false" rot="0">
            <a:off x="13120958" y="4864874"/>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3" id="43"/>
          <p:cNvGrpSpPr/>
          <p:nvPr/>
        </p:nvGrpSpPr>
        <p:grpSpPr>
          <a:xfrm rot="0">
            <a:off x="382714" y="6129824"/>
            <a:ext cx="5156330" cy="3098210"/>
            <a:chOff x="0" y="0"/>
            <a:chExt cx="1552336" cy="932730"/>
          </a:xfrm>
        </p:grpSpPr>
        <p:sp>
          <p:nvSpPr>
            <p:cNvPr name="Freeform 44" id="44"/>
            <p:cNvSpPr/>
            <p:nvPr/>
          </p:nvSpPr>
          <p:spPr>
            <a:xfrm flipH="false" flipV="false" rot="0">
              <a:off x="0" y="0"/>
              <a:ext cx="1552336" cy="932730"/>
            </a:xfrm>
            <a:custGeom>
              <a:avLst/>
              <a:gdLst/>
              <a:ahLst/>
              <a:cxnLst/>
              <a:rect r="r" b="b" t="t" l="l"/>
              <a:pathLst>
                <a:path h="932730" w="1552336">
                  <a:moveTo>
                    <a:pt x="46545" y="0"/>
                  </a:moveTo>
                  <a:lnTo>
                    <a:pt x="1505791" y="0"/>
                  </a:lnTo>
                  <a:cubicBezTo>
                    <a:pt x="1518135" y="0"/>
                    <a:pt x="1529974" y="4904"/>
                    <a:pt x="1538703" y="13633"/>
                  </a:cubicBezTo>
                  <a:cubicBezTo>
                    <a:pt x="1547432" y="22361"/>
                    <a:pt x="1552336" y="34200"/>
                    <a:pt x="1552336" y="46545"/>
                  </a:cubicBezTo>
                  <a:lnTo>
                    <a:pt x="1552336" y="886185"/>
                  </a:lnTo>
                  <a:cubicBezTo>
                    <a:pt x="1552336" y="911891"/>
                    <a:pt x="1531497" y="932730"/>
                    <a:pt x="1505791" y="932730"/>
                  </a:cubicBezTo>
                  <a:lnTo>
                    <a:pt x="46545" y="932730"/>
                  </a:lnTo>
                  <a:cubicBezTo>
                    <a:pt x="20839" y="932730"/>
                    <a:pt x="0" y="911891"/>
                    <a:pt x="0" y="886185"/>
                  </a:cubicBezTo>
                  <a:lnTo>
                    <a:pt x="0" y="46545"/>
                  </a:lnTo>
                  <a:cubicBezTo>
                    <a:pt x="0" y="20839"/>
                    <a:pt x="20839" y="0"/>
                    <a:pt x="46545" y="0"/>
                  </a:cubicBezTo>
                  <a:close/>
                </a:path>
              </a:pathLst>
            </a:custGeom>
            <a:gradFill rotWithShape="true">
              <a:gsLst>
                <a:gs pos="0">
                  <a:srgbClr val="F06457">
                    <a:alpha val="100000"/>
                  </a:srgbClr>
                </a:gs>
                <a:gs pos="100000">
                  <a:srgbClr val="9F005C">
                    <a:alpha val="100000"/>
                  </a:srgbClr>
                </a:gs>
              </a:gsLst>
              <a:lin ang="0"/>
            </a:gradFill>
          </p:spPr>
        </p:sp>
        <p:sp>
          <p:nvSpPr>
            <p:cNvPr name="TextBox 45" id="45"/>
            <p:cNvSpPr txBox="true"/>
            <p:nvPr/>
          </p:nvSpPr>
          <p:spPr>
            <a:xfrm>
              <a:off x="0" y="19050"/>
              <a:ext cx="1552336" cy="913680"/>
            </a:xfrm>
            <a:prstGeom prst="rect">
              <a:avLst/>
            </a:prstGeom>
          </p:spPr>
          <p:txBody>
            <a:bodyPr anchor="ctr" rtlCol="false" tIns="50800" lIns="50800" bIns="50800" rIns="50800"/>
            <a:lstStyle/>
            <a:p>
              <a:pPr algn="l">
                <a:lnSpc>
                  <a:spcPts val="2750"/>
                </a:lnSpc>
              </a:pPr>
            </a:p>
          </p:txBody>
        </p:sp>
      </p:grpSp>
      <p:sp>
        <p:nvSpPr>
          <p:cNvPr name="TextBox 46" id="46"/>
          <p:cNvSpPr txBox="true"/>
          <p:nvPr/>
        </p:nvSpPr>
        <p:spPr>
          <a:xfrm rot="0">
            <a:off x="985014" y="6971059"/>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Unique SKU Id Generation</a:t>
            </a:r>
          </a:p>
        </p:txBody>
      </p:sp>
      <p:sp>
        <p:nvSpPr>
          <p:cNvPr name="Freeform 47" id="47"/>
          <p:cNvSpPr/>
          <p:nvPr/>
        </p:nvSpPr>
        <p:spPr>
          <a:xfrm flipH="true" flipV="false" rot="0">
            <a:off x="695950" y="7059817"/>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8" id="48"/>
          <p:cNvSpPr txBox="true"/>
          <p:nvPr/>
        </p:nvSpPr>
        <p:spPr>
          <a:xfrm rot="0">
            <a:off x="912130" y="6471193"/>
            <a:ext cx="4517656" cy="313598"/>
          </a:xfrm>
          <a:prstGeom prst="rect">
            <a:avLst/>
          </a:prstGeom>
        </p:spPr>
        <p:txBody>
          <a:bodyPr anchor="t" rtlCol="false" tIns="0" lIns="0" bIns="0" rIns="0">
            <a:spAutoFit/>
          </a:bodyPr>
          <a:lstStyle/>
          <a:p>
            <a:pPr algn="l">
              <a:lnSpc>
                <a:spcPts val="2405"/>
              </a:lnSpc>
            </a:pPr>
            <a:r>
              <a:rPr lang="en-US" sz="2187" b="true">
                <a:solidFill>
                  <a:srgbClr val="FFFFFF"/>
                </a:solidFill>
                <a:latin typeface="Inter Bold"/>
                <a:ea typeface="Inter Bold"/>
                <a:cs typeface="Inter Bold"/>
                <a:sym typeface="Inter Bold"/>
              </a:rPr>
              <a:t>SKU MANAGEMENT</a:t>
            </a:r>
          </a:p>
        </p:txBody>
      </p:sp>
      <p:sp>
        <p:nvSpPr>
          <p:cNvPr name="TextBox 49" id="49"/>
          <p:cNvSpPr txBox="true"/>
          <p:nvPr/>
        </p:nvSpPr>
        <p:spPr>
          <a:xfrm rot="0">
            <a:off x="985014" y="7478105"/>
            <a:ext cx="4444772"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Quick Search &amp; Filtering</a:t>
            </a:r>
          </a:p>
        </p:txBody>
      </p:sp>
      <p:sp>
        <p:nvSpPr>
          <p:cNvPr name="Freeform 50" id="50"/>
          <p:cNvSpPr/>
          <p:nvPr/>
        </p:nvSpPr>
        <p:spPr>
          <a:xfrm flipH="true" flipV="false" rot="0">
            <a:off x="695950" y="7524576"/>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1" id="51"/>
          <p:cNvSpPr txBox="true"/>
          <p:nvPr/>
        </p:nvSpPr>
        <p:spPr>
          <a:xfrm rot="0">
            <a:off x="985014" y="7994052"/>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Error Prevention</a:t>
            </a:r>
          </a:p>
        </p:txBody>
      </p:sp>
      <p:sp>
        <p:nvSpPr>
          <p:cNvPr name="Freeform 52" id="52"/>
          <p:cNvSpPr/>
          <p:nvPr/>
        </p:nvSpPr>
        <p:spPr>
          <a:xfrm flipH="true" flipV="false" rot="0">
            <a:off x="695950" y="8082810"/>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3" id="53"/>
          <p:cNvSpPr txBox="true"/>
          <p:nvPr/>
        </p:nvSpPr>
        <p:spPr>
          <a:xfrm rot="0">
            <a:off x="985014" y="8500474"/>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Product Identification:</a:t>
            </a:r>
          </a:p>
        </p:txBody>
      </p:sp>
      <p:sp>
        <p:nvSpPr>
          <p:cNvPr name="Freeform 54" id="54"/>
          <p:cNvSpPr/>
          <p:nvPr/>
        </p:nvSpPr>
        <p:spPr>
          <a:xfrm flipH="true" flipV="false" rot="0">
            <a:off x="695950" y="8589232"/>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5" id="55"/>
          <p:cNvGrpSpPr/>
          <p:nvPr/>
        </p:nvGrpSpPr>
        <p:grpSpPr>
          <a:xfrm rot="0">
            <a:off x="12807722" y="6110784"/>
            <a:ext cx="5156330" cy="3098210"/>
            <a:chOff x="0" y="0"/>
            <a:chExt cx="1552336" cy="932730"/>
          </a:xfrm>
        </p:grpSpPr>
        <p:sp>
          <p:nvSpPr>
            <p:cNvPr name="Freeform 56" id="56"/>
            <p:cNvSpPr/>
            <p:nvPr/>
          </p:nvSpPr>
          <p:spPr>
            <a:xfrm flipH="false" flipV="false" rot="0">
              <a:off x="0" y="0"/>
              <a:ext cx="1552336" cy="932730"/>
            </a:xfrm>
            <a:custGeom>
              <a:avLst/>
              <a:gdLst/>
              <a:ahLst/>
              <a:cxnLst/>
              <a:rect r="r" b="b" t="t" l="l"/>
              <a:pathLst>
                <a:path h="932730" w="1552336">
                  <a:moveTo>
                    <a:pt x="46545" y="0"/>
                  </a:moveTo>
                  <a:lnTo>
                    <a:pt x="1505791" y="0"/>
                  </a:lnTo>
                  <a:cubicBezTo>
                    <a:pt x="1518135" y="0"/>
                    <a:pt x="1529974" y="4904"/>
                    <a:pt x="1538703" y="13633"/>
                  </a:cubicBezTo>
                  <a:cubicBezTo>
                    <a:pt x="1547432" y="22361"/>
                    <a:pt x="1552336" y="34200"/>
                    <a:pt x="1552336" y="46545"/>
                  </a:cubicBezTo>
                  <a:lnTo>
                    <a:pt x="1552336" y="886185"/>
                  </a:lnTo>
                  <a:cubicBezTo>
                    <a:pt x="1552336" y="911891"/>
                    <a:pt x="1531497" y="932730"/>
                    <a:pt x="1505791" y="932730"/>
                  </a:cubicBezTo>
                  <a:lnTo>
                    <a:pt x="46545" y="932730"/>
                  </a:lnTo>
                  <a:cubicBezTo>
                    <a:pt x="20839" y="932730"/>
                    <a:pt x="0" y="911891"/>
                    <a:pt x="0" y="886185"/>
                  </a:cubicBezTo>
                  <a:lnTo>
                    <a:pt x="0" y="46545"/>
                  </a:lnTo>
                  <a:cubicBezTo>
                    <a:pt x="0" y="20839"/>
                    <a:pt x="20839" y="0"/>
                    <a:pt x="46545" y="0"/>
                  </a:cubicBezTo>
                  <a:close/>
                </a:path>
              </a:pathLst>
            </a:custGeom>
            <a:gradFill rotWithShape="true">
              <a:gsLst>
                <a:gs pos="0">
                  <a:srgbClr val="F06457">
                    <a:alpha val="100000"/>
                  </a:srgbClr>
                </a:gs>
                <a:gs pos="100000">
                  <a:srgbClr val="9F005C">
                    <a:alpha val="100000"/>
                  </a:srgbClr>
                </a:gs>
              </a:gsLst>
              <a:lin ang="0"/>
            </a:gradFill>
          </p:spPr>
        </p:sp>
        <p:sp>
          <p:nvSpPr>
            <p:cNvPr name="TextBox 57" id="57"/>
            <p:cNvSpPr txBox="true"/>
            <p:nvPr/>
          </p:nvSpPr>
          <p:spPr>
            <a:xfrm>
              <a:off x="0" y="19050"/>
              <a:ext cx="1552336" cy="913680"/>
            </a:xfrm>
            <a:prstGeom prst="rect">
              <a:avLst/>
            </a:prstGeom>
          </p:spPr>
          <p:txBody>
            <a:bodyPr anchor="ctr" rtlCol="false" tIns="50800" lIns="50800" bIns="50800" rIns="50800"/>
            <a:lstStyle/>
            <a:p>
              <a:pPr algn="l">
                <a:lnSpc>
                  <a:spcPts val="2750"/>
                </a:lnSpc>
              </a:pPr>
            </a:p>
          </p:txBody>
        </p:sp>
      </p:grpSp>
      <p:sp>
        <p:nvSpPr>
          <p:cNvPr name="TextBox 58" id="58"/>
          <p:cNvSpPr txBox="true"/>
          <p:nvPr/>
        </p:nvSpPr>
        <p:spPr>
          <a:xfrm rot="0">
            <a:off x="13410022" y="6952020"/>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Real-time Updates</a:t>
            </a:r>
          </a:p>
        </p:txBody>
      </p:sp>
      <p:sp>
        <p:nvSpPr>
          <p:cNvPr name="Freeform 59" id="59"/>
          <p:cNvSpPr/>
          <p:nvPr/>
        </p:nvSpPr>
        <p:spPr>
          <a:xfrm flipH="true" flipV="false" rot="0">
            <a:off x="13120958" y="7040778"/>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0" id="60"/>
          <p:cNvSpPr txBox="true"/>
          <p:nvPr/>
        </p:nvSpPr>
        <p:spPr>
          <a:xfrm rot="0">
            <a:off x="12896313" y="6471193"/>
            <a:ext cx="5548390" cy="303566"/>
          </a:xfrm>
          <a:prstGeom prst="rect">
            <a:avLst/>
          </a:prstGeom>
        </p:spPr>
        <p:txBody>
          <a:bodyPr anchor="t" rtlCol="false" tIns="0" lIns="0" bIns="0" rIns="0">
            <a:spAutoFit/>
          </a:bodyPr>
          <a:lstStyle/>
          <a:p>
            <a:pPr algn="l">
              <a:lnSpc>
                <a:spcPts val="2365"/>
              </a:lnSpc>
            </a:pPr>
            <a:r>
              <a:rPr lang="en-US" sz="2150" b="true">
                <a:solidFill>
                  <a:srgbClr val="FFFFFF"/>
                </a:solidFill>
                <a:latin typeface="Inter Bold"/>
                <a:ea typeface="Inter Bold"/>
                <a:cs typeface="Inter Bold"/>
                <a:sym typeface="Inter Bold"/>
              </a:rPr>
              <a:t>ANALYTICS DASHBOARD &amp; REPORTS</a:t>
            </a:r>
          </a:p>
        </p:txBody>
      </p:sp>
      <p:sp>
        <p:nvSpPr>
          <p:cNvPr name="TextBox 61" id="61"/>
          <p:cNvSpPr txBox="true"/>
          <p:nvPr/>
        </p:nvSpPr>
        <p:spPr>
          <a:xfrm rot="0">
            <a:off x="13410022" y="7459065"/>
            <a:ext cx="4444772"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Graphical Reports</a:t>
            </a:r>
          </a:p>
        </p:txBody>
      </p:sp>
      <p:sp>
        <p:nvSpPr>
          <p:cNvPr name="Freeform 62" id="62"/>
          <p:cNvSpPr/>
          <p:nvPr/>
        </p:nvSpPr>
        <p:spPr>
          <a:xfrm flipH="true" flipV="false" rot="0">
            <a:off x="13120958" y="7505537"/>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3" id="63"/>
          <p:cNvSpPr txBox="true"/>
          <p:nvPr/>
        </p:nvSpPr>
        <p:spPr>
          <a:xfrm rot="0">
            <a:off x="13410022" y="7975013"/>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Overall Analytics Dashboard</a:t>
            </a:r>
          </a:p>
        </p:txBody>
      </p:sp>
      <p:sp>
        <p:nvSpPr>
          <p:cNvPr name="Freeform 64" id="64"/>
          <p:cNvSpPr/>
          <p:nvPr/>
        </p:nvSpPr>
        <p:spPr>
          <a:xfrm flipH="true" flipV="false" rot="0">
            <a:off x="13120958" y="8063771"/>
            <a:ext cx="144120" cy="226475"/>
          </a:xfrm>
          <a:custGeom>
            <a:avLst/>
            <a:gdLst/>
            <a:ahLst/>
            <a:cxnLst/>
            <a:rect r="r" b="b" t="t" l="l"/>
            <a:pathLst>
              <a:path h="226475" w="144120">
                <a:moveTo>
                  <a:pt x="144120" y="0"/>
                </a:moveTo>
                <a:lnTo>
                  <a:pt x="0" y="0"/>
                </a:lnTo>
                <a:lnTo>
                  <a:pt x="0" y="226474"/>
                </a:lnTo>
                <a:lnTo>
                  <a:pt x="144120" y="226474"/>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5" id="65"/>
          <p:cNvSpPr txBox="true"/>
          <p:nvPr/>
        </p:nvSpPr>
        <p:spPr>
          <a:xfrm rot="0">
            <a:off x="13410022" y="8481435"/>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Single Product Analytics</a:t>
            </a:r>
          </a:p>
        </p:txBody>
      </p:sp>
      <p:sp>
        <p:nvSpPr>
          <p:cNvPr name="Freeform 66" id="66"/>
          <p:cNvSpPr/>
          <p:nvPr/>
        </p:nvSpPr>
        <p:spPr>
          <a:xfrm flipH="true" flipV="false" rot="0">
            <a:off x="13120958" y="8570193"/>
            <a:ext cx="144120" cy="226475"/>
          </a:xfrm>
          <a:custGeom>
            <a:avLst/>
            <a:gdLst/>
            <a:ahLst/>
            <a:cxnLst/>
            <a:rect r="r" b="b" t="t" l="l"/>
            <a:pathLst>
              <a:path h="226475" w="144120">
                <a:moveTo>
                  <a:pt x="144120" y="0"/>
                </a:moveTo>
                <a:lnTo>
                  <a:pt x="0" y="0"/>
                </a:lnTo>
                <a:lnTo>
                  <a:pt x="0" y="226475"/>
                </a:lnTo>
                <a:lnTo>
                  <a:pt x="144120" y="226475"/>
                </a:lnTo>
                <a:lnTo>
                  <a:pt x="1441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7" id="67"/>
          <p:cNvGrpSpPr/>
          <p:nvPr/>
        </p:nvGrpSpPr>
        <p:grpSpPr>
          <a:xfrm rot="0">
            <a:off x="6197377" y="6160090"/>
            <a:ext cx="5943613" cy="3098210"/>
            <a:chOff x="0" y="0"/>
            <a:chExt cx="1789351" cy="932730"/>
          </a:xfrm>
        </p:grpSpPr>
        <p:sp>
          <p:nvSpPr>
            <p:cNvPr name="Freeform 68" id="68"/>
            <p:cNvSpPr/>
            <p:nvPr/>
          </p:nvSpPr>
          <p:spPr>
            <a:xfrm flipH="false" flipV="false" rot="0">
              <a:off x="0" y="0"/>
              <a:ext cx="1789350" cy="932730"/>
            </a:xfrm>
            <a:custGeom>
              <a:avLst/>
              <a:gdLst/>
              <a:ahLst/>
              <a:cxnLst/>
              <a:rect r="r" b="b" t="t" l="l"/>
              <a:pathLst>
                <a:path h="932730" w="1789350">
                  <a:moveTo>
                    <a:pt x="40379" y="0"/>
                  </a:moveTo>
                  <a:lnTo>
                    <a:pt x="1748971" y="0"/>
                  </a:lnTo>
                  <a:cubicBezTo>
                    <a:pt x="1771272" y="0"/>
                    <a:pt x="1789350" y="18078"/>
                    <a:pt x="1789350" y="40379"/>
                  </a:cubicBezTo>
                  <a:lnTo>
                    <a:pt x="1789350" y="892350"/>
                  </a:lnTo>
                  <a:cubicBezTo>
                    <a:pt x="1789350" y="903059"/>
                    <a:pt x="1785096" y="913330"/>
                    <a:pt x="1777524" y="920903"/>
                  </a:cubicBezTo>
                  <a:cubicBezTo>
                    <a:pt x="1769951" y="928475"/>
                    <a:pt x="1759680" y="932730"/>
                    <a:pt x="1748971" y="932730"/>
                  </a:cubicBezTo>
                  <a:lnTo>
                    <a:pt x="40379" y="932730"/>
                  </a:lnTo>
                  <a:cubicBezTo>
                    <a:pt x="29670" y="932730"/>
                    <a:pt x="19399" y="928475"/>
                    <a:pt x="11827" y="920903"/>
                  </a:cubicBezTo>
                  <a:cubicBezTo>
                    <a:pt x="4254" y="913330"/>
                    <a:pt x="0" y="903059"/>
                    <a:pt x="0" y="892350"/>
                  </a:cubicBezTo>
                  <a:lnTo>
                    <a:pt x="0" y="40379"/>
                  </a:lnTo>
                  <a:cubicBezTo>
                    <a:pt x="0" y="29670"/>
                    <a:pt x="4254" y="19399"/>
                    <a:pt x="11827" y="11827"/>
                  </a:cubicBezTo>
                  <a:cubicBezTo>
                    <a:pt x="19399" y="4254"/>
                    <a:pt x="29670" y="0"/>
                    <a:pt x="40379" y="0"/>
                  </a:cubicBezTo>
                  <a:close/>
                </a:path>
              </a:pathLst>
            </a:custGeom>
            <a:gradFill rotWithShape="true">
              <a:gsLst>
                <a:gs pos="0">
                  <a:srgbClr val="F06457">
                    <a:alpha val="100000"/>
                  </a:srgbClr>
                </a:gs>
                <a:gs pos="100000">
                  <a:srgbClr val="9F005C">
                    <a:alpha val="100000"/>
                  </a:srgbClr>
                </a:gs>
              </a:gsLst>
              <a:lin ang="0"/>
            </a:gradFill>
          </p:spPr>
        </p:sp>
        <p:sp>
          <p:nvSpPr>
            <p:cNvPr name="TextBox 69" id="69"/>
            <p:cNvSpPr txBox="true"/>
            <p:nvPr/>
          </p:nvSpPr>
          <p:spPr>
            <a:xfrm>
              <a:off x="0" y="19050"/>
              <a:ext cx="1789351" cy="913680"/>
            </a:xfrm>
            <a:prstGeom prst="rect">
              <a:avLst/>
            </a:prstGeom>
          </p:spPr>
          <p:txBody>
            <a:bodyPr anchor="ctr" rtlCol="false" tIns="50800" lIns="50800" bIns="50800" rIns="50800"/>
            <a:lstStyle/>
            <a:p>
              <a:pPr algn="l">
                <a:lnSpc>
                  <a:spcPts val="2750"/>
                </a:lnSpc>
              </a:pPr>
            </a:p>
          </p:txBody>
        </p:sp>
      </p:grpSp>
      <p:sp>
        <p:nvSpPr>
          <p:cNvPr name="TextBox 70" id="70"/>
          <p:cNvSpPr txBox="true"/>
          <p:nvPr/>
        </p:nvSpPr>
        <p:spPr>
          <a:xfrm rot="0">
            <a:off x="6799677" y="7001326"/>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Low Stock Alerts</a:t>
            </a:r>
          </a:p>
        </p:txBody>
      </p:sp>
      <p:sp>
        <p:nvSpPr>
          <p:cNvPr name="Freeform 71" id="71"/>
          <p:cNvSpPr/>
          <p:nvPr/>
        </p:nvSpPr>
        <p:spPr>
          <a:xfrm flipH="true" flipV="false" rot="0">
            <a:off x="6510612" y="7090084"/>
            <a:ext cx="144120" cy="226475"/>
          </a:xfrm>
          <a:custGeom>
            <a:avLst/>
            <a:gdLst/>
            <a:ahLst/>
            <a:cxnLst/>
            <a:rect r="r" b="b" t="t" l="l"/>
            <a:pathLst>
              <a:path h="226475" w="144120">
                <a:moveTo>
                  <a:pt x="144121" y="0"/>
                </a:moveTo>
                <a:lnTo>
                  <a:pt x="0" y="0"/>
                </a:lnTo>
                <a:lnTo>
                  <a:pt x="0" y="226474"/>
                </a:lnTo>
                <a:lnTo>
                  <a:pt x="144121" y="226474"/>
                </a:lnTo>
                <a:lnTo>
                  <a:pt x="1441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2" id="72"/>
          <p:cNvSpPr txBox="true"/>
          <p:nvPr/>
        </p:nvSpPr>
        <p:spPr>
          <a:xfrm rot="0">
            <a:off x="6726793" y="6501460"/>
            <a:ext cx="4517656" cy="313598"/>
          </a:xfrm>
          <a:prstGeom prst="rect">
            <a:avLst/>
          </a:prstGeom>
        </p:spPr>
        <p:txBody>
          <a:bodyPr anchor="t" rtlCol="false" tIns="0" lIns="0" bIns="0" rIns="0">
            <a:spAutoFit/>
          </a:bodyPr>
          <a:lstStyle/>
          <a:p>
            <a:pPr algn="l">
              <a:lnSpc>
                <a:spcPts val="2405"/>
              </a:lnSpc>
            </a:pPr>
            <a:r>
              <a:rPr lang="en-US" sz="2187" b="true">
                <a:solidFill>
                  <a:srgbClr val="FFFFFF"/>
                </a:solidFill>
                <a:latin typeface="Inter Bold"/>
                <a:ea typeface="Inter Bold"/>
                <a:cs typeface="Inter Bold"/>
                <a:sym typeface="Inter Bold"/>
              </a:rPr>
              <a:t>ALERTS AND NOTIFICATIONS</a:t>
            </a:r>
          </a:p>
        </p:txBody>
      </p:sp>
      <p:sp>
        <p:nvSpPr>
          <p:cNvPr name="TextBox 73" id="73"/>
          <p:cNvSpPr txBox="true"/>
          <p:nvPr/>
        </p:nvSpPr>
        <p:spPr>
          <a:xfrm rot="0">
            <a:off x="6799677" y="7508372"/>
            <a:ext cx="4444772"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Reorder Notifications</a:t>
            </a:r>
          </a:p>
        </p:txBody>
      </p:sp>
      <p:sp>
        <p:nvSpPr>
          <p:cNvPr name="Freeform 74" id="74"/>
          <p:cNvSpPr/>
          <p:nvPr/>
        </p:nvSpPr>
        <p:spPr>
          <a:xfrm flipH="true" flipV="false" rot="0">
            <a:off x="6510612" y="7554843"/>
            <a:ext cx="144120" cy="226475"/>
          </a:xfrm>
          <a:custGeom>
            <a:avLst/>
            <a:gdLst/>
            <a:ahLst/>
            <a:cxnLst/>
            <a:rect r="r" b="b" t="t" l="l"/>
            <a:pathLst>
              <a:path h="226475" w="144120">
                <a:moveTo>
                  <a:pt x="144121" y="0"/>
                </a:moveTo>
                <a:lnTo>
                  <a:pt x="0" y="0"/>
                </a:lnTo>
                <a:lnTo>
                  <a:pt x="0" y="226475"/>
                </a:lnTo>
                <a:lnTo>
                  <a:pt x="144121" y="226475"/>
                </a:lnTo>
                <a:lnTo>
                  <a:pt x="1441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5" id="75"/>
          <p:cNvSpPr txBox="true"/>
          <p:nvPr/>
        </p:nvSpPr>
        <p:spPr>
          <a:xfrm rot="0">
            <a:off x="6799677" y="8024319"/>
            <a:ext cx="4894520"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Purchase/Issue Confirmation Alerts</a:t>
            </a:r>
          </a:p>
        </p:txBody>
      </p:sp>
      <p:sp>
        <p:nvSpPr>
          <p:cNvPr name="Freeform 76" id="76"/>
          <p:cNvSpPr/>
          <p:nvPr/>
        </p:nvSpPr>
        <p:spPr>
          <a:xfrm flipH="true" flipV="false" rot="0">
            <a:off x="6510612" y="8113077"/>
            <a:ext cx="144120" cy="226475"/>
          </a:xfrm>
          <a:custGeom>
            <a:avLst/>
            <a:gdLst/>
            <a:ahLst/>
            <a:cxnLst/>
            <a:rect r="r" b="b" t="t" l="l"/>
            <a:pathLst>
              <a:path h="226475" w="144120">
                <a:moveTo>
                  <a:pt x="144121" y="0"/>
                </a:moveTo>
                <a:lnTo>
                  <a:pt x="0" y="0"/>
                </a:lnTo>
                <a:lnTo>
                  <a:pt x="0" y="226474"/>
                </a:lnTo>
                <a:lnTo>
                  <a:pt x="144121" y="226474"/>
                </a:lnTo>
                <a:lnTo>
                  <a:pt x="1441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7" id="77"/>
          <p:cNvSpPr txBox="true"/>
          <p:nvPr/>
        </p:nvSpPr>
        <p:spPr>
          <a:xfrm rot="0">
            <a:off x="6799677" y="8530741"/>
            <a:ext cx="4231906" cy="363547"/>
          </a:xfrm>
          <a:prstGeom prst="rect">
            <a:avLst/>
          </a:prstGeom>
        </p:spPr>
        <p:txBody>
          <a:bodyPr anchor="t" rtlCol="false" tIns="0" lIns="0" bIns="0" rIns="0">
            <a:spAutoFit/>
          </a:bodyPr>
          <a:lstStyle/>
          <a:p>
            <a:pPr algn="l">
              <a:lnSpc>
                <a:spcPts val="3061"/>
              </a:lnSpc>
            </a:pPr>
            <a:r>
              <a:rPr lang="en-US" sz="2187">
                <a:solidFill>
                  <a:srgbClr val="FFFFFF"/>
                </a:solidFill>
                <a:latin typeface="Inter"/>
                <a:ea typeface="Inter"/>
                <a:cs typeface="Inter"/>
                <a:sym typeface="Inter"/>
              </a:rPr>
              <a:t>Error &amp; Warning Messages</a:t>
            </a:r>
          </a:p>
        </p:txBody>
      </p:sp>
      <p:sp>
        <p:nvSpPr>
          <p:cNvPr name="Freeform 78" id="78"/>
          <p:cNvSpPr/>
          <p:nvPr/>
        </p:nvSpPr>
        <p:spPr>
          <a:xfrm flipH="true" flipV="false" rot="0">
            <a:off x="6510612" y="8619499"/>
            <a:ext cx="144120" cy="226475"/>
          </a:xfrm>
          <a:custGeom>
            <a:avLst/>
            <a:gdLst/>
            <a:ahLst/>
            <a:cxnLst/>
            <a:rect r="r" b="b" t="t" l="l"/>
            <a:pathLst>
              <a:path h="226475" w="144120">
                <a:moveTo>
                  <a:pt x="144121" y="0"/>
                </a:moveTo>
                <a:lnTo>
                  <a:pt x="0" y="0"/>
                </a:lnTo>
                <a:lnTo>
                  <a:pt x="0" y="226475"/>
                </a:lnTo>
                <a:lnTo>
                  <a:pt x="144121" y="226475"/>
                </a:lnTo>
                <a:lnTo>
                  <a:pt x="1441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9" id="79"/>
          <p:cNvSpPr/>
          <p:nvPr/>
        </p:nvSpPr>
        <p:spPr>
          <a:xfrm flipH="false" flipV="false" rot="-744943">
            <a:off x="17178514" y="-163243"/>
            <a:ext cx="1844138" cy="1888782"/>
          </a:xfrm>
          <a:custGeom>
            <a:avLst/>
            <a:gdLst/>
            <a:ahLst/>
            <a:cxnLst/>
            <a:rect r="r" b="b" t="t" l="l"/>
            <a:pathLst>
              <a:path h="1888782" w="1844138">
                <a:moveTo>
                  <a:pt x="0" y="0"/>
                </a:moveTo>
                <a:lnTo>
                  <a:pt x="1844138" y="0"/>
                </a:lnTo>
                <a:lnTo>
                  <a:pt x="1844138" y="1888782"/>
                </a:lnTo>
                <a:lnTo>
                  <a:pt x="0" y="1888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0" id="80"/>
          <p:cNvSpPr/>
          <p:nvPr/>
        </p:nvSpPr>
        <p:spPr>
          <a:xfrm flipH="false" flipV="false" rot="-744943">
            <a:off x="17178514" y="9118717"/>
            <a:ext cx="1844138" cy="1888782"/>
          </a:xfrm>
          <a:custGeom>
            <a:avLst/>
            <a:gdLst/>
            <a:ahLst/>
            <a:cxnLst/>
            <a:rect r="r" b="b" t="t" l="l"/>
            <a:pathLst>
              <a:path h="1888782" w="1844138">
                <a:moveTo>
                  <a:pt x="0" y="0"/>
                </a:moveTo>
                <a:lnTo>
                  <a:pt x="1844138" y="0"/>
                </a:lnTo>
                <a:lnTo>
                  <a:pt x="1844138" y="1888782"/>
                </a:lnTo>
                <a:lnTo>
                  <a:pt x="0" y="1888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44943">
            <a:off x="17318125" y="-716329"/>
            <a:ext cx="1939751" cy="1986709"/>
          </a:xfrm>
          <a:custGeom>
            <a:avLst/>
            <a:gdLst/>
            <a:ahLst/>
            <a:cxnLst/>
            <a:rect r="r" b="b" t="t" l="l"/>
            <a:pathLst>
              <a:path h="1986709" w="1939751">
                <a:moveTo>
                  <a:pt x="0" y="0"/>
                </a:moveTo>
                <a:lnTo>
                  <a:pt x="1939750" y="0"/>
                </a:lnTo>
                <a:lnTo>
                  <a:pt x="1939750" y="1986710"/>
                </a:lnTo>
                <a:lnTo>
                  <a:pt x="0" y="1986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9108" y="424312"/>
            <a:ext cx="7018245" cy="1341522"/>
          </a:xfrm>
          <a:prstGeom prst="rect">
            <a:avLst/>
          </a:prstGeom>
        </p:spPr>
        <p:txBody>
          <a:bodyPr anchor="t" rtlCol="false" tIns="0" lIns="0" bIns="0" rIns="0">
            <a:spAutoFit/>
          </a:bodyPr>
          <a:lstStyle/>
          <a:p>
            <a:pPr algn="ctr">
              <a:lnSpc>
                <a:spcPts val="10876"/>
              </a:lnSpc>
            </a:pPr>
            <a:r>
              <a:rPr lang="en-US" b="true" sz="8116" u="sng">
                <a:solidFill>
                  <a:srgbClr val="FFFFFF"/>
                </a:solidFill>
                <a:latin typeface="Oswald Bold"/>
                <a:ea typeface="Oswald Bold"/>
                <a:cs typeface="Oswald Bold"/>
                <a:sym typeface="Oswald Bold"/>
              </a:rPr>
              <a:t>Key Outputs</a:t>
            </a:r>
          </a:p>
        </p:txBody>
      </p:sp>
      <p:sp>
        <p:nvSpPr>
          <p:cNvPr name="Freeform 4" id="4"/>
          <p:cNvSpPr/>
          <p:nvPr/>
        </p:nvSpPr>
        <p:spPr>
          <a:xfrm flipH="false" flipV="false" rot="0">
            <a:off x="478567" y="277026"/>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44364" y="7780304"/>
            <a:ext cx="7722989" cy="2156392"/>
            <a:chOff x="0" y="0"/>
            <a:chExt cx="5541274" cy="1547219"/>
          </a:xfrm>
        </p:grpSpPr>
        <p:sp>
          <p:nvSpPr>
            <p:cNvPr name="Freeform 6" id="6"/>
            <p:cNvSpPr/>
            <p:nvPr/>
          </p:nvSpPr>
          <p:spPr>
            <a:xfrm flipH="false" flipV="false" rot="0">
              <a:off x="0" y="0"/>
              <a:ext cx="5541274" cy="1547219"/>
            </a:xfrm>
            <a:custGeom>
              <a:avLst/>
              <a:gdLst/>
              <a:ahLst/>
              <a:cxnLst/>
              <a:rect r="r" b="b" t="t" l="l"/>
              <a:pathLst>
                <a:path h="1547219" w="5541274">
                  <a:moveTo>
                    <a:pt x="31076" y="0"/>
                  </a:moveTo>
                  <a:lnTo>
                    <a:pt x="5510198" y="0"/>
                  </a:lnTo>
                  <a:cubicBezTo>
                    <a:pt x="5527361" y="0"/>
                    <a:pt x="5541274" y="13913"/>
                    <a:pt x="5541274" y="31076"/>
                  </a:cubicBezTo>
                  <a:lnTo>
                    <a:pt x="5541274" y="1516143"/>
                  </a:lnTo>
                  <a:cubicBezTo>
                    <a:pt x="5541274" y="1524385"/>
                    <a:pt x="5538000" y="1532289"/>
                    <a:pt x="5532172" y="1538117"/>
                  </a:cubicBezTo>
                  <a:cubicBezTo>
                    <a:pt x="5526344" y="1543945"/>
                    <a:pt x="5518440" y="1547219"/>
                    <a:pt x="5510198" y="1547219"/>
                  </a:cubicBezTo>
                  <a:lnTo>
                    <a:pt x="31076" y="1547219"/>
                  </a:lnTo>
                  <a:cubicBezTo>
                    <a:pt x="13913" y="1547219"/>
                    <a:pt x="0" y="1533306"/>
                    <a:pt x="0" y="1516143"/>
                  </a:cubicBezTo>
                  <a:lnTo>
                    <a:pt x="0" y="31076"/>
                  </a:lnTo>
                  <a:cubicBezTo>
                    <a:pt x="0" y="13913"/>
                    <a:pt x="13913" y="0"/>
                    <a:pt x="31076" y="0"/>
                  </a:cubicBezTo>
                  <a:close/>
                </a:path>
              </a:pathLst>
            </a:custGeom>
            <a:gradFill rotWithShape="true">
              <a:gsLst>
                <a:gs pos="0">
                  <a:srgbClr val="F06457">
                    <a:alpha val="100000"/>
                  </a:srgbClr>
                </a:gs>
                <a:gs pos="100000">
                  <a:srgbClr val="9F005C">
                    <a:alpha val="100000"/>
                  </a:srgbClr>
                </a:gs>
              </a:gsLst>
              <a:lin ang="0"/>
            </a:gradFill>
          </p:spPr>
        </p:sp>
        <p:sp>
          <p:nvSpPr>
            <p:cNvPr name="TextBox 7" id="7"/>
            <p:cNvSpPr txBox="true"/>
            <p:nvPr/>
          </p:nvSpPr>
          <p:spPr>
            <a:xfrm>
              <a:off x="0" y="19050"/>
              <a:ext cx="5541274" cy="1528169"/>
            </a:xfrm>
            <a:prstGeom prst="rect">
              <a:avLst/>
            </a:prstGeom>
          </p:spPr>
          <p:txBody>
            <a:bodyPr anchor="ctr" rtlCol="false" tIns="50800" lIns="50800" bIns="50800" rIns="50800"/>
            <a:lstStyle/>
            <a:p>
              <a:pPr algn="l">
                <a:lnSpc>
                  <a:spcPts val="2750"/>
                </a:lnSpc>
              </a:pPr>
            </a:p>
          </p:txBody>
        </p:sp>
      </p:grpSp>
      <p:grpSp>
        <p:nvGrpSpPr>
          <p:cNvPr name="Group 8" id="8"/>
          <p:cNvGrpSpPr/>
          <p:nvPr/>
        </p:nvGrpSpPr>
        <p:grpSpPr>
          <a:xfrm rot="0">
            <a:off x="9942022" y="7780304"/>
            <a:ext cx="7611344" cy="2150474"/>
            <a:chOff x="0" y="0"/>
            <a:chExt cx="5476198" cy="1547219"/>
          </a:xfrm>
        </p:grpSpPr>
        <p:sp>
          <p:nvSpPr>
            <p:cNvPr name="Freeform 9" id="9"/>
            <p:cNvSpPr/>
            <p:nvPr/>
          </p:nvSpPr>
          <p:spPr>
            <a:xfrm flipH="false" flipV="false" rot="0">
              <a:off x="0" y="0"/>
              <a:ext cx="5476198" cy="1547219"/>
            </a:xfrm>
            <a:custGeom>
              <a:avLst/>
              <a:gdLst/>
              <a:ahLst/>
              <a:cxnLst/>
              <a:rect r="r" b="b" t="t" l="l"/>
              <a:pathLst>
                <a:path h="1547219" w="5476198">
                  <a:moveTo>
                    <a:pt x="31532" y="0"/>
                  </a:moveTo>
                  <a:lnTo>
                    <a:pt x="5444666" y="0"/>
                  </a:lnTo>
                  <a:cubicBezTo>
                    <a:pt x="5453028" y="0"/>
                    <a:pt x="5461049" y="3322"/>
                    <a:pt x="5466962" y="9235"/>
                  </a:cubicBezTo>
                  <a:cubicBezTo>
                    <a:pt x="5472876" y="15149"/>
                    <a:pt x="5476198" y="23169"/>
                    <a:pt x="5476198" y="31532"/>
                  </a:cubicBezTo>
                  <a:lnTo>
                    <a:pt x="5476198" y="1515687"/>
                  </a:lnTo>
                  <a:cubicBezTo>
                    <a:pt x="5476198" y="1524050"/>
                    <a:pt x="5472876" y="1532070"/>
                    <a:pt x="5466962" y="1537984"/>
                  </a:cubicBezTo>
                  <a:cubicBezTo>
                    <a:pt x="5461049" y="1543897"/>
                    <a:pt x="5453028" y="1547219"/>
                    <a:pt x="5444666" y="1547219"/>
                  </a:cubicBezTo>
                  <a:lnTo>
                    <a:pt x="31532" y="1547219"/>
                  </a:lnTo>
                  <a:cubicBezTo>
                    <a:pt x="23169" y="1547219"/>
                    <a:pt x="15149" y="1543897"/>
                    <a:pt x="9235" y="1537984"/>
                  </a:cubicBezTo>
                  <a:cubicBezTo>
                    <a:pt x="3322" y="1532070"/>
                    <a:pt x="0" y="1524050"/>
                    <a:pt x="0" y="1515687"/>
                  </a:cubicBezTo>
                  <a:lnTo>
                    <a:pt x="0" y="31532"/>
                  </a:lnTo>
                  <a:cubicBezTo>
                    <a:pt x="0" y="23169"/>
                    <a:pt x="3322" y="15149"/>
                    <a:pt x="9235" y="9235"/>
                  </a:cubicBezTo>
                  <a:cubicBezTo>
                    <a:pt x="15149" y="3322"/>
                    <a:pt x="23169" y="0"/>
                    <a:pt x="31532" y="0"/>
                  </a:cubicBezTo>
                  <a:close/>
                </a:path>
              </a:pathLst>
            </a:custGeom>
            <a:gradFill rotWithShape="true">
              <a:gsLst>
                <a:gs pos="0">
                  <a:srgbClr val="F06457">
                    <a:alpha val="100000"/>
                  </a:srgbClr>
                </a:gs>
                <a:gs pos="100000">
                  <a:srgbClr val="9F005C">
                    <a:alpha val="100000"/>
                  </a:srgbClr>
                </a:gs>
              </a:gsLst>
              <a:lin ang="0"/>
            </a:gradFill>
          </p:spPr>
        </p:sp>
        <p:sp>
          <p:nvSpPr>
            <p:cNvPr name="TextBox 10" id="10"/>
            <p:cNvSpPr txBox="true"/>
            <p:nvPr/>
          </p:nvSpPr>
          <p:spPr>
            <a:xfrm>
              <a:off x="0" y="19050"/>
              <a:ext cx="5476198" cy="1528169"/>
            </a:xfrm>
            <a:prstGeom prst="rect">
              <a:avLst/>
            </a:prstGeom>
          </p:spPr>
          <p:txBody>
            <a:bodyPr anchor="ctr" rtlCol="false" tIns="50800" lIns="50800" bIns="50800" rIns="50800"/>
            <a:lstStyle/>
            <a:p>
              <a:pPr algn="l">
                <a:lnSpc>
                  <a:spcPts val="2750"/>
                </a:lnSpc>
              </a:pPr>
            </a:p>
          </p:txBody>
        </p:sp>
      </p:grpSp>
      <p:sp>
        <p:nvSpPr>
          <p:cNvPr name="Freeform 11" id="11"/>
          <p:cNvSpPr/>
          <p:nvPr/>
        </p:nvSpPr>
        <p:spPr>
          <a:xfrm flipH="false" flipV="false" rot="0">
            <a:off x="303962" y="2578283"/>
            <a:ext cx="8840038" cy="4302465"/>
          </a:xfrm>
          <a:custGeom>
            <a:avLst/>
            <a:gdLst/>
            <a:ahLst/>
            <a:cxnLst/>
            <a:rect r="r" b="b" t="t" l="l"/>
            <a:pathLst>
              <a:path h="4302465" w="8840038">
                <a:moveTo>
                  <a:pt x="0" y="0"/>
                </a:moveTo>
                <a:lnTo>
                  <a:pt x="8840038" y="0"/>
                </a:lnTo>
                <a:lnTo>
                  <a:pt x="8840038" y="4302465"/>
                </a:lnTo>
                <a:lnTo>
                  <a:pt x="0" y="4302465"/>
                </a:lnTo>
                <a:lnTo>
                  <a:pt x="0" y="0"/>
                </a:lnTo>
                <a:close/>
              </a:path>
            </a:pathLst>
          </a:custGeom>
          <a:blipFill>
            <a:blip r:embed="rId6"/>
            <a:stretch>
              <a:fillRect l="-21136" t="-38507" r="-22337" b="-27310"/>
            </a:stretch>
          </a:blipFill>
        </p:spPr>
      </p:sp>
      <p:sp>
        <p:nvSpPr>
          <p:cNvPr name="Freeform 12" id="12"/>
          <p:cNvSpPr/>
          <p:nvPr/>
        </p:nvSpPr>
        <p:spPr>
          <a:xfrm flipH="false" flipV="false" rot="0">
            <a:off x="9375828" y="1147460"/>
            <a:ext cx="8480816" cy="6320663"/>
          </a:xfrm>
          <a:custGeom>
            <a:avLst/>
            <a:gdLst/>
            <a:ahLst/>
            <a:cxnLst/>
            <a:rect r="r" b="b" t="t" l="l"/>
            <a:pathLst>
              <a:path h="6320663" w="8480816">
                <a:moveTo>
                  <a:pt x="0" y="0"/>
                </a:moveTo>
                <a:lnTo>
                  <a:pt x="8480816" y="0"/>
                </a:lnTo>
                <a:lnTo>
                  <a:pt x="8480816" y="6320663"/>
                </a:lnTo>
                <a:lnTo>
                  <a:pt x="0" y="6320663"/>
                </a:lnTo>
                <a:lnTo>
                  <a:pt x="0" y="0"/>
                </a:lnTo>
                <a:close/>
              </a:path>
            </a:pathLst>
          </a:custGeom>
          <a:blipFill>
            <a:blip r:embed="rId7"/>
            <a:stretch>
              <a:fillRect l="-40253" t="-22223" r="-39107" b="-13148"/>
            </a:stretch>
          </a:blipFill>
        </p:spPr>
      </p:sp>
      <p:sp>
        <p:nvSpPr>
          <p:cNvPr name="TextBox 13" id="13"/>
          <p:cNvSpPr txBox="true"/>
          <p:nvPr/>
        </p:nvSpPr>
        <p:spPr>
          <a:xfrm rot="0">
            <a:off x="892719" y="8374386"/>
            <a:ext cx="7374634" cy="1216298"/>
          </a:xfrm>
          <a:prstGeom prst="rect">
            <a:avLst/>
          </a:prstGeom>
        </p:spPr>
        <p:txBody>
          <a:bodyPr anchor="t" rtlCol="false" tIns="0" lIns="0" bIns="0" rIns="0">
            <a:spAutoFit/>
          </a:bodyPr>
          <a:lstStyle/>
          <a:p>
            <a:pPr algn="l">
              <a:lnSpc>
                <a:spcPts val="3296"/>
              </a:lnSpc>
            </a:pPr>
            <a:r>
              <a:rPr lang="en-US" sz="2354">
                <a:solidFill>
                  <a:srgbClr val="FFFFFF"/>
                </a:solidFill>
                <a:latin typeface="Inter"/>
                <a:ea typeface="Inter"/>
                <a:cs typeface="Inter"/>
                <a:sym typeface="Inter"/>
              </a:rPr>
              <a:t>Provides a secure login interface where users can access the system using valid credentials. Ensures role-based authentication for different user types.</a:t>
            </a:r>
          </a:p>
        </p:txBody>
      </p:sp>
      <p:sp>
        <p:nvSpPr>
          <p:cNvPr name="TextBox 14" id="14"/>
          <p:cNvSpPr txBox="true"/>
          <p:nvPr/>
        </p:nvSpPr>
        <p:spPr>
          <a:xfrm rot="0">
            <a:off x="892719" y="7979702"/>
            <a:ext cx="4921077" cy="373396"/>
          </a:xfrm>
          <a:prstGeom prst="rect">
            <a:avLst/>
          </a:prstGeom>
        </p:spPr>
        <p:txBody>
          <a:bodyPr anchor="t" rtlCol="false" tIns="0" lIns="0" bIns="0" rIns="0">
            <a:spAutoFit/>
          </a:bodyPr>
          <a:lstStyle/>
          <a:p>
            <a:pPr algn="l">
              <a:lnSpc>
                <a:spcPts val="2835"/>
              </a:lnSpc>
            </a:pPr>
            <a:r>
              <a:rPr lang="en-US" sz="2577" b="true">
                <a:solidFill>
                  <a:srgbClr val="FFFFFF"/>
                </a:solidFill>
                <a:latin typeface="Inter Bold"/>
                <a:ea typeface="Inter Bold"/>
                <a:cs typeface="Inter Bold"/>
                <a:sym typeface="Inter Bold"/>
              </a:rPr>
              <a:t>LOGIN PAGE:</a:t>
            </a:r>
          </a:p>
        </p:txBody>
      </p:sp>
      <p:sp>
        <p:nvSpPr>
          <p:cNvPr name="TextBox 15" id="15"/>
          <p:cNvSpPr txBox="true"/>
          <p:nvPr/>
        </p:nvSpPr>
        <p:spPr>
          <a:xfrm rot="0">
            <a:off x="10285341" y="8419918"/>
            <a:ext cx="7268025" cy="1141921"/>
          </a:xfrm>
          <a:prstGeom prst="rect">
            <a:avLst/>
          </a:prstGeom>
        </p:spPr>
        <p:txBody>
          <a:bodyPr anchor="t" rtlCol="false" tIns="0" lIns="0" bIns="0" rIns="0">
            <a:spAutoFit/>
          </a:bodyPr>
          <a:lstStyle/>
          <a:p>
            <a:pPr algn="l">
              <a:lnSpc>
                <a:spcPts val="3105"/>
              </a:lnSpc>
            </a:pPr>
            <a:r>
              <a:rPr lang="en-US" sz="2218">
                <a:solidFill>
                  <a:srgbClr val="FFFFFF"/>
                </a:solidFill>
                <a:latin typeface="Inter"/>
                <a:ea typeface="Inter"/>
                <a:cs typeface="Inter"/>
                <a:sym typeface="Inter"/>
              </a:rPr>
              <a:t>Allows creation of new accounts by collecting essential user details such as name, email, password, and role. Ensures smooth onboarding for new users.</a:t>
            </a:r>
          </a:p>
        </p:txBody>
      </p:sp>
      <p:sp>
        <p:nvSpPr>
          <p:cNvPr name="TextBox 16" id="16"/>
          <p:cNvSpPr txBox="true"/>
          <p:nvPr/>
        </p:nvSpPr>
        <p:spPr>
          <a:xfrm rot="0">
            <a:off x="10285341" y="7979207"/>
            <a:ext cx="4849937" cy="372319"/>
          </a:xfrm>
          <a:prstGeom prst="rect">
            <a:avLst/>
          </a:prstGeom>
        </p:spPr>
        <p:txBody>
          <a:bodyPr anchor="t" rtlCol="false" tIns="0" lIns="0" bIns="0" rIns="0">
            <a:spAutoFit/>
          </a:bodyPr>
          <a:lstStyle/>
          <a:p>
            <a:pPr algn="l">
              <a:lnSpc>
                <a:spcPts val="2827"/>
              </a:lnSpc>
            </a:pPr>
            <a:r>
              <a:rPr lang="en-US" sz="2570" b="true">
                <a:solidFill>
                  <a:srgbClr val="FFFFFF"/>
                </a:solidFill>
                <a:latin typeface="Inter Bold"/>
                <a:ea typeface="Inter Bold"/>
                <a:cs typeface="Inter Bold"/>
                <a:sym typeface="Inter Bold"/>
              </a:rPr>
              <a:t> NEW USER REGISTRATION: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44943">
            <a:off x="17215493" y="-862774"/>
            <a:ext cx="1844138" cy="1888782"/>
          </a:xfrm>
          <a:custGeom>
            <a:avLst/>
            <a:gdLst/>
            <a:ahLst/>
            <a:cxnLst/>
            <a:rect r="r" b="b" t="t" l="l"/>
            <a:pathLst>
              <a:path h="1888782" w="1844138">
                <a:moveTo>
                  <a:pt x="0" y="0"/>
                </a:moveTo>
                <a:lnTo>
                  <a:pt x="1844139" y="0"/>
                </a:lnTo>
                <a:lnTo>
                  <a:pt x="1844139" y="1888782"/>
                </a:lnTo>
                <a:lnTo>
                  <a:pt x="0" y="188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567" y="277026"/>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321" y="1202170"/>
            <a:ext cx="5081981" cy="4170488"/>
          </a:xfrm>
          <a:custGeom>
            <a:avLst/>
            <a:gdLst/>
            <a:ahLst/>
            <a:cxnLst/>
            <a:rect r="r" b="b" t="t" l="l"/>
            <a:pathLst>
              <a:path h="4170488" w="5081981">
                <a:moveTo>
                  <a:pt x="0" y="0"/>
                </a:moveTo>
                <a:lnTo>
                  <a:pt x="5081981" y="0"/>
                </a:lnTo>
                <a:lnTo>
                  <a:pt x="5081981" y="4170488"/>
                </a:lnTo>
                <a:lnTo>
                  <a:pt x="0" y="4170488"/>
                </a:lnTo>
                <a:lnTo>
                  <a:pt x="0" y="0"/>
                </a:lnTo>
                <a:close/>
              </a:path>
            </a:pathLst>
          </a:custGeom>
          <a:blipFill>
            <a:blip r:embed="rId6"/>
            <a:stretch>
              <a:fillRect l="-115651" t="-71344" r="-116796" b="-56528"/>
            </a:stretch>
          </a:blipFill>
        </p:spPr>
      </p:sp>
      <p:grpSp>
        <p:nvGrpSpPr>
          <p:cNvPr name="Group 5" id="5"/>
          <p:cNvGrpSpPr/>
          <p:nvPr/>
        </p:nvGrpSpPr>
        <p:grpSpPr>
          <a:xfrm rot="0">
            <a:off x="9002121" y="6084772"/>
            <a:ext cx="8911794" cy="3211008"/>
            <a:chOff x="0" y="0"/>
            <a:chExt cx="2781407" cy="1002169"/>
          </a:xfrm>
        </p:grpSpPr>
        <p:sp>
          <p:nvSpPr>
            <p:cNvPr name="Freeform 6" id="6"/>
            <p:cNvSpPr/>
            <p:nvPr/>
          </p:nvSpPr>
          <p:spPr>
            <a:xfrm flipH="false" flipV="false" rot="0">
              <a:off x="0" y="0"/>
              <a:ext cx="2781407" cy="1002169"/>
            </a:xfrm>
            <a:custGeom>
              <a:avLst/>
              <a:gdLst/>
              <a:ahLst/>
              <a:cxnLst/>
              <a:rect r="r" b="b" t="t" l="l"/>
              <a:pathLst>
                <a:path h="1002169" w="2781407">
                  <a:moveTo>
                    <a:pt x="26931" y="0"/>
                  </a:moveTo>
                  <a:lnTo>
                    <a:pt x="2754476" y="0"/>
                  </a:lnTo>
                  <a:cubicBezTo>
                    <a:pt x="2761619" y="0"/>
                    <a:pt x="2768469" y="2837"/>
                    <a:pt x="2773519" y="7888"/>
                  </a:cubicBezTo>
                  <a:cubicBezTo>
                    <a:pt x="2778570" y="12938"/>
                    <a:pt x="2781407" y="19788"/>
                    <a:pt x="2781407" y="26931"/>
                  </a:cubicBezTo>
                  <a:lnTo>
                    <a:pt x="2781407" y="975238"/>
                  </a:lnTo>
                  <a:cubicBezTo>
                    <a:pt x="2781407" y="982380"/>
                    <a:pt x="2778570" y="989230"/>
                    <a:pt x="2773519" y="994281"/>
                  </a:cubicBezTo>
                  <a:cubicBezTo>
                    <a:pt x="2768469" y="999331"/>
                    <a:pt x="2761619" y="1002169"/>
                    <a:pt x="2754476" y="1002169"/>
                  </a:cubicBezTo>
                  <a:lnTo>
                    <a:pt x="26931" y="1002169"/>
                  </a:lnTo>
                  <a:cubicBezTo>
                    <a:pt x="19788" y="1002169"/>
                    <a:pt x="12938" y="999331"/>
                    <a:pt x="7888" y="994281"/>
                  </a:cubicBezTo>
                  <a:cubicBezTo>
                    <a:pt x="2837" y="989230"/>
                    <a:pt x="0" y="982380"/>
                    <a:pt x="0" y="975238"/>
                  </a:cubicBezTo>
                  <a:lnTo>
                    <a:pt x="0" y="26931"/>
                  </a:lnTo>
                  <a:cubicBezTo>
                    <a:pt x="0" y="19788"/>
                    <a:pt x="2837" y="12938"/>
                    <a:pt x="7888" y="7888"/>
                  </a:cubicBezTo>
                  <a:cubicBezTo>
                    <a:pt x="12938" y="2837"/>
                    <a:pt x="19788" y="0"/>
                    <a:pt x="26931" y="0"/>
                  </a:cubicBezTo>
                  <a:close/>
                </a:path>
              </a:pathLst>
            </a:custGeom>
            <a:gradFill rotWithShape="true">
              <a:gsLst>
                <a:gs pos="0">
                  <a:srgbClr val="F06457">
                    <a:alpha val="100000"/>
                  </a:srgbClr>
                </a:gs>
                <a:gs pos="100000">
                  <a:srgbClr val="9F005C">
                    <a:alpha val="100000"/>
                  </a:srgbClr>
                </a:gs>
              </a:gsLst>
              <a:lin ang="0"/>
            </a:gradFill>
          </p:spPr>
        </p:sp>
        <p:sp>
          <p:nvSpPr>
            <p:cNvPr name="TextBox 7" id="7"/>
            <p:cNvSpPr txBox="true"/>
            <p:nvPr/>
          </p:nvSpPr>
          <p:spPr>
            <a:xfrm>
              <a:off x="0" y="19050"/>
              <a:ext cx="2781407" cy="983119"/>
            </a:xfrm>
            <a:prstGeom prst="rect">
              <a:avLst/>
            </a:prstGeom>
          </p:spPr>
          <p:txBody>
            <a:bodyPr anchor="ctr" rtlCol="false" tIns="50800" lIns="50800" bIns="50800" rIns="50800"/>
            <a:lstStyle/>
            <a:p>
              <a:pPr algn="l">
                <a:lnSpc>
                  <a:spcPts val="2750"/>
                </a:lnSpc>
              </a:pPr>
            </a:p>
          </p:txBody>
        </p:sp>
      </p:grpSp>
      <p:grpSp>
        <p:nvGrpSpPr>
          <p:cNvPr name="Group 8" id="8"/>
          <p:cNvGrpSpPr/>
          <p:nvPr/>
        </p:nvGrpSpPr>
        <p:grpSpPr>
          <a:xfrm rot="0">
            <a:off x="262228" y="6122252"/>
            <a:ext cx="7775997" cy="3194873"/>
            <a:chOff x="0" y="0"/>
            <a:chExt cx="2498520" cy="1026551"/>
          </a:xfrm>
        </p:grpSpPr>
        <p:sp>
          <p:nvSpPr>
            <p:cNvPr name="Freeform 9" id="9"/>
            <p:cNvSpPr/>
            <p:nvPr/>
          </p:nvSpPr>
          <p:spPr>
            <a:xfrm flipH="false" flipV="false" rot="0">
              <a:off x="0" y="0"/>
              <a:ext cx="2498520" cy="1026551"/>
            </a:xfrm>
            <a:custGeom>
              <a:avLst/>
              <a:gdLst/>
              <a:ahLst/>
              <a:cxnLst/>
              <a:rect r="r" b="b" t="t" l="l"/>
              <a:pathLst>
                <a:path h="1026551" w="2498520">
                  <a:moveTo>
                    <a:pt x="30864" y="0"/>
                  </a:moveTo>
                  <a:lnTo>
                    <a:pt x="2467656" y="0"/>
                  </a:lnTo>
                  <a:cubicBezTo>
                    <a:pt x="2475842" y="0"/>
                    <a:pt x="2483692" y="3252"/>
                    <a:pt x="2489480" y="9040"/>
                  </a:cubicBezTo>
                  <a:cubicBezTo>
                    <a:pt x="2495269" y="14828"/>
                    <a:pt x="2498520" y="22678"/>
                    <a:pt x="2498520" y="30864"/>
                  </a:cubicBezTo>
                  <a:lnTo>
                    <a:pt x="2498520" y="995687"/>
                  </a:lnTo>
                  <a:cubicBezTo>
                    <a:pt x="2498520" y="1003872"/>
                    <a:pt x="2495269" y="1011723"/>
                    <a:pt x="2489480" y="1017511"/>
                  </a:cubicBezTo>
                  <a:cubicBezTo>
                    <a:pt x="2483692" y="1023299"/>
                    <a:pt x="2475842" y="1026551"/>
                    <a:pt x="2467656" y="1026551"/>
                  </a:cubicBezTo>
                  <a:lnTo>
                    <a:pt x="30864" y="1026551"/>
                  </a:lnTo>
                  <a:cubicBezTo>
                    <a:pt x="22678" y="1026551"/>
                    <a:pt x="14828" y="1023299"/>
                    <a:pt x="9040" y="1017511"/>
                  </a:cubicBezTo>
                  <a:cubicBezTo>
                    <a:pt x="3252" y="1011723"/>
                    <a:pt x="0" y="1003872"/>
                    <a:pt x="0" y="995687"/>
                  </a:cubicBezTo>
                  <a:lnTo>
                    <a:pt x="0" y="30864"/>
                  </a:lnTo>
                  <a:cubicBezTo>
                    <a:pt x="0" y="22678"/>
                    <a:pt x="3252" y="14828"/>
                    <a:pt x="9040" y="9040"/>
                  </a:cubicBezTo>
                  <a:cubicBezTo>
                    <a:pt x="14828" y="3252"/>
                    <a:pt x="22678" y="0"/>
                    <a:pt x="30864" y="0"/>
                  </a:cubicBezTo>
                  <a:close/>
                </a:path>
              </a:pathLst>
            </a:custGeom>
            <a:gradFill rotWithShape="true">
              <a:gsLst>
                <a:gs pos="0">
                  <a:srgbClr val="F06457">
                    <a:alpha val="100000"/>
                  </a:srgbClr>
                </a:gs>
                <a:gs pos="100000">
                  <a:srgbClr val="9F005C">
                    <a:alpha val="100000"/>
                  </a:srgbClr>
                </a:gs>
              </a:gsLst>
              <a:lin ang="0"/>
            </a:gradFill>
          </p:spPr>
        </p:sp>
        <p:sp>
          <p:nvSpPr>
            <p:cNvPr name="TextBox 10" id="10"/>
            <p:cNvSpPr txBox="true"/>
            <p:nvPr/>
          </p:nvSpPr>
          <p:spPr>
            <a:xfrm>
              <a:off x="0" y="19050"/>
              <a:ext cx="2498520" cy="1007501"/>
            </a:xfrm>
            <a:prstGeom prst="rect">
              <a:avLst/>
            </a:prstGeom>
          </p:spPr>
          <p:txBody>
            <a:bodyPr anchor="ctr" rtlCol="false" tIns="50800" lIns="50800" bIns="50800" rIns="50800"/>
            <a:lstStyle/>
            <a:p>
              <a:pPr algn="l">
                <a:lnSpc>
                  <a:spcPts val="2750"/>
                </a:lnSpc>
              </a:pPr>
            </a:p>
          </p:txBody>
        </p:sp>
      </p:grpSp>
      <p:sp>
        <p:nvSpPr>
          <p:cNvPr name="TextBox 11" id="11"/>
          <p:cNvSpPr txBox="true"/>
          <p:nvPr/>
        </p:nvSpPr>
        <p:spPr>
          <a:xfrm rot="0">
            <a:off x="648621" y="7063139"/>
            <a:ext cx="7007206" cy="2447623"/>
          </a:xfrm>
          <a:prstGeom prst="rect">
            <a:avLst/>
          </a:prstGeom>
        </p:spPr>
        <p:txBody>
          <a:bodyPr anchor="t" rtlCol="false" tIns="0" lIns="0" bIns="0" rIns="0">
            <a:spAutoFit/>
          </a:bodyPr>
          <a:lstStyle/>
          <a:p>
            <a:pPr algn="l">
              <a:lnSpc>
                <a:spcPts val="3957"/>
              </a:lnSpc>
            </a:pPr>
            <a:r>
              <a:rPr lang="en-US" sz="2826">
                <a:solidFill>
                  <a:srgbClr val="FFFFFF"/>
                </a:solidFill>
                <a:latin typeface="Inter"/>
                <a:ea typeface="Inter"/>
                <a:cs typeface="Inter"/>
                <a:sym typeface="Inter"/>
              </a:rPr>
              <a:t>Allows users to easily add new Stock Keeping Units (SKU) with ID and description, simplifying inventory expansion and data accuracy.</a:t>
            </a:r>
          </a:p>
          <a:p>
            <a:pPr algn="l">
              <a:lnSpc>
                <a:spcPts val="3957"/>
              </a:lnSpc>
            </a:pPr>
          </a:p>
        </p:txBody>
      </p:sp>
      <p:sp>
        <p:nvSpPr>
          <p:cNvPr name="Freeform 12" id="12"/>
          <p:cNvSpPr/>
          <p:nvPr/>
        </p:nvSpPr>
        <p:spPr>
          <a:xfrm flipH="false" flipV="false" rot="593156">
            <a:off x="17053562" y="9447545"/>
            <a:ext cx="1939751" cy="1986709"/>
          </a:xfrm>
          <a:custGeom>
            <a:avLst/>
            <a:gdLst/>
            <a:ahLst/>
            <a:cxnLst/>
            <a:rect r="r" b="b" t="t" l="l"/>
            <a:pathLst>
              <a:path h="1986709" w="1939751">
                <a:moveTo>
                  <a:pt x="0" y="0"/>
                </a:moveTo>
                <a:lnTo>
                  <a:pt x="1939750" y="0"/>
                </a:lnTo>
                <a:lnTo>
                  <a:pt x="1939750" y="1986710"/>
                </a:lnTo>
                <a:lnTo>
                  <a:pt x="0" y="1986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934530" y="9293645"/>
            <a:ext cx="1939751" cy="1986709"/>
          </a:xfrm>
          <a:custGeom>
            <a:avLst/>
            <a:gdLst/>
            <a:ahLst/>
            <a:cxnLst/>
            <a:rect r="r" b="b" t="t" l="l"/>
            <a:pathLst>
              <a:path h="1986709" w="1939751">
                <a:moveTo>
                  <a:pt x="0" y="0"/>
                </a:moveTo>
                <a:lnTo>
                  <a:pt x="1939751" y="0"/>
                </a:lnTo>
                <a:lnTo>
                  <a:pt x="1939751" y="1986710"/>
                </a:lnTo>
                <a:lnTo>
                  <a:pt x="0" y="1986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063841" y="630687"/>
            <a:ext cx="10413387" cy="4749235"/>
          </a:xfrm>
          <a:custGeom>
            <a:avLst/>
            <a:gdLst/>
            <a:ahLst/>
            <a:cxnLst/>
            <a:rect r="r" b="b" t="t" l="l"/>
            <a:pathLst>
              <a:path h="4749235" w="10413387">
                <a:moveTo>
                  <a:pt x="0" y="0"/>
                </a:moveTo>
                <a:lnTo>
                  <a:pt x="10413387" y="0"/>
                </a:lnTo>
                <a:lnTo>
                  <a:pt x="10413387" y="4749235"/>
                </a:lnTo>
                <a:lnTo>
                  <a:pt x="0" y="4749235"/>
                </a:lnTo>
                <a:lnTo>
                  <a:pt x="0" y="0"/>
                </a:lnTo>
                <a:close/>
              </a:path>
            </a:pathLst>
          </a:custGeom>
          <a:blipFill>
            <a:blip r:embed="rId7"/>
            <a:stretch>
              <a:fillRect l="0" t="-16446" r="0" b="-6890"/>
            </a:stretch>
          </a:blipFill>
        </p:spPr>
      </p:sp>
      <p:sp>
        <p:nvSpPr>
          <p:cNvPr name="TextBox 15" id="15"/>
          <p:cNvSpPr txBox="true"/>
          <p:nvPr/>
        </p:nvSpPr>
        <p:spPr>
          <a:xfrm rot="0">
            <a:off x="9399914" y="7072664"/>
            <a:ext cx="8314537" cy="1513708"/>
          </a:xfrm>
          <a:prstGeom prst="rect">
            <a:avLst/>
          </a:prstGeom>
        </p:spPr>
        <p:txBody>
          <a:bodyPr anchor="t" rtlCol="false" tIns="0" lIns="0" bIns="0" rIns="0">
            <a:spAutoFit/>
          </a:bodyPr>
          <a:lstStyle/>
          <a:p>
            <a:pPr algn="l">
              <a:lnSpc>
                <a:spcPts val="4074"/>
              </a:lnSpc>
            </a:pPr>
            <a:r>
              <a:rPr lang="en-US" sz="2910">
                <a:solidFill>
                  <a:srgbClr val="FFFFFF"/>
                </a:solidFill>
                <a:latin typeface="Inter"/>
                <a:ea typeface="Inter"/>
                <a:cs typeface="Inter"/>
                <a:sym typeface="Inter"/>
              </a:rPr>
              <a:t>Displays all available Stock Keeping Units SKUs with options to update or delete, ensuring efficient product tracking and management.</a:t>
            </a:r>
          </a:p>
        </p:txBody>
      </p:sp>
      <p:sp>
        <p:nvSpPr>
          <p:cNvPr name="TextBox 16" id="16"/>
          <p:cNvSpPr txBox="true"/>
          <p:nvPr/>
        </p:nvSpPr>
        <p:spPr>
          <a:xfrm rot="0">
            <a:off x="9399914" y="6523205"/>
            <a:ext cx="4357714" cy="432153"/>
          </a:xfrm>
          <a:prstGeom prst="rect">
            <a:avLst/>
          </a:prstGeom>
        </p:spPr>
        <p:txBody>
          <a:bodyPr anchor="t" rtlCol="false" tIns="0" lIns="0" bIns="0" rIns="0">
            <a:spAutoFit/>
          </a:bodyPr>
          <a:lstStyle/>
          <a:p>
            <a:pPr algn="l">
              <a:lnSpc>
                <a:spcPts val="3275"/>
              </a:lnSpc>
            </a:pPr>
            <a:r>
              <a:rPr lang="en-US" sz="2977" b="true">
                <a:solidFill>
                  <a:srgbClr val="FFFFFF"/>
                </a:solidFill>
                <a:latin typeface="Inter Bold"/>
                <a:ea typeface="Inter Bold"/>
                <a:cs typeface="Inter Bold"/>
                <a:sym typeface="Inter Bold"/>
              </a:rPr>
              <a:t>SKU LIST PAGE:</a:t>
            </a:r>
          </a:p>
        </p:txBody>
      </p:sp>
      <p:sp>
        <p:nvSpPr>
          <p:cNvPr name="TextBox 17" id="17"/>
          <p:cNvSpPr txBox="true"/>
          <p:nvPr/>
        </p:nvSpPr>
        <p:spPr>
          <a:xfrm rot="0">
            <a:off x="648621" y="6548666"/>
            <a:ext cx="4232834" cy="419223"/>
          </a:xfrm>
          <a:prstGeom prst="rect">
            <a:avLst/>
          </a:prstGeom>
        </p:spPr>
        <p:txBody>
          <a:bodyPr anchor="t" rtlCol="false" tIns="0" lIns="0" bIns="0" rIns="0">
            <a:spAutoFit/>
          </a:bodyPr>
          <a:lstStyle/>
          <a:p>
            <a:pPr algn="l">
              <a:lnSpc>
                <a:spcPts val="3181"/>
              </a:lnSpc>
            </a:pPr>
            <a:r>
              <a:rPr lang="en-US" sz="2892" b="true">
                <a:solidFill>
                  <a:srgbClr val="FFFFFF"/>
                </a:solidFill>
                <a:latin typeface="Inter Bold"/>
                <a:ea typeface="Inter Bold"/>
                <a:cs typeface="Inter Bold"/>
                <a:sym typeface="Inter Bold"/>
              </a:rPr>
              <a:t>ADD NEW SKU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44943">
            <a:off x="17215493" y="-862774"/>
            <a:ext cx="1844138" cy="1888782"/>
          </a:xfrm>
          <a:custGeom>
            <a:avLst/>
            <a:gdLst/>
            <a:ahLst/>
            <a:cxnLst/>
            <a:rect r="r" b="b" t="t" l="l"/>
            <a:pathLst>
              <a:path h="1888782" w="1844138">
                <a:moveTo>
                  <a:pt x="0" y="0"/>
                </a:moveTo>
                <a:lnTo>
                  <a:pt x="1844139" y="0"/>
                </a:lnTo>
                <a:lnTo>
                  <a:pt x="1844139" y="1888782"/>
                </a:lnTo>
                <a:lnTo>
                  <a:pt x="0" y="188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2228" y="81617"/>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7808428"/>
            <a:ext cx="8993563" cy="2365060"/>
            <a:chOff x="0" y="0"/>
            <a:chExt cx="4781946" cy="1257520"/>
          </a:xfrm>
        </p:grpSpPr>
        <p:sp>
          <p:nvSpPr>
            <p:cNvPr name="Freeform 5" id="5"/>
            <p:cNvSpPr/>
            <p:nvPr/>
          </p:nvSpPr>
          <p:spPr>
            <a:xfrm flipH="false" flipV="false" rot="0">
              <a:off x="0" y="0"/>
              <a:ext cx="4781946" cy="1257520"/>
            </a:xfrm>
            <a:custGeom>
              <a:avLst/>
              <a:gdLst/>
              <a:ahLst/>
              <a:cxnLst/>
              <a:rect r="r" b="b" t="t" l="l"/>
              <a:pathLst>
                <a:path h="1257520" w="4781946">
                  <a:moveTo>
                    <a:pt x="26686" y="0"/>
                  </a:moveTo>
                  <a:lnTo>
                    <a:pt x="4755260" y="0"/>
                  </a:lnTo>
                  <a:cubicBezTo>
                    <a:pt x="4762338" y="0"/>
                    <a:pt x="4769125" y="2812"/>
                    <a:pt x="4774130" y="7816"/>
                  </a:cubicBezTo>
                  <a:cubicBezTo>
                    <a:pt x="4779134" y="12821"/>
                    <a:pt x="4781946" y="19608"/>
                    <a:pt x="4781946" y="26686"/>
                  </a:cubicBezTo>
                  <a:lnTo>
                    <a:pt x="4781946" y="1230835"/>
                  </a:lnTo>
                  <a:cubicBezTo>
                    <a:pt x="4781946" y="1245573"/>
                    <a:pt x="4769998" y="1257520"/>
                    <a:pt x="4755260" y="1257520"/>
                  </a:cubicBezTo>
                  <a:lnTo>
                    <a:pt x="26686" y="1257520"/>
                  </a:lnTo>
                  <a:cubicBezTo>
                    <a:pt x="19608" y="1257520"/>
                    <a:pt x="12821" y="1254709"/>
                    <a:pt x="7816" y="1249704"/>
                  </a:cubicBezTo>
                  <a:cubicBezTo>
                    <a:pt x="2812" y="1244700"/>
                    <a:pt x="0" y="1237912"/>
                    <a:pt x="0" y="1230835"/>
                  </a:cubicBezTo>
                  <a:lnTo>
                    <a:pt x="0" y="26686"/>
                  </a:lnTo>
                  <a:cubicBezTo>
                    <a:pt x="0" y="11948"/>
                    <a:pt x="11948" y="0"/>
                    <a:pt x="26686" y="0"/>
                  </a:cubicBezTo>
                  <a:close/>
                </a:path>
              </a:pathLst>
            </a:custGeom>
            <a:gradFill rotWithShape="true">
              <a:gsLst>
                <a:gs pos="0">
                  <a:srgbClr val="F06457">
                    <a:alpha val="100000"/>
                  </a:srgbClr>
                </a:gs>
                <a:gs pos="100000">
                  <a:srgbClr val="9F005C">
                    <a:alpha val="100000"/>
                  </a:srgbClr>
                </a:gs>
              </a:gsLst>
              <a:lin ang="0"/>
            </a:gradFill>
          </p:spPr>
        </p:sp>
        <p:sp>
          <p:nvSpPr>
            <p:cNvPr name="TextBox 6" id="6"/>
            <p:cNvSpPr txBox="true"/>
            <p:nvPr/>
          </p:nvSpPr>
          <p:spPr>
            <a:xfrm>
              <a:off x="0" y="19050"/>
              <a:ext cx="4781946" cy="1238470"/>
            </a:xfrm>
            <a:prstGeom prst="rect">
              <a:avLst/>
            </a:prstGeom>
          </p:spPr>
          <p:txBody>
            <a:bodyPr anchor="ctr" rtlCol="false" tIns="50800" lIns="50800" bIns="50800" rIns="50800"/>
            <a:lstStyle/>
            <a:p>
              <a:pPr algn="l">
                <a:lnSpc>
                  <a:spcPts val="2750"/>
                </a:lnSpc>
              </a:pPr>
            </a:p>
          </p:txBody>
        </p:sp>
      </p:grpSp>
      <p:sp>
        <p:nvSpPr>
          <p:cNvPr name="Freeform 7" id="7"/>
          <p:cNvSpPr/>
          <p:nvPr/>
        </p:nvSpPr>
        <p:spPr>
          <a:xfrm flipH="false" flipV="false" rot="0">
            <a:off x="382714" y="839457"/>
            <a:ext cx="5208378" cy="6597279"/>
          </a:xfrm>
          <a:custGeom>
            <a:avLst/>
            <a:gdLst/>
            <a:ahLst/>
            <a:cxnLst/>
            <a:rect r="r" b="b" t="t" l="l"/>
            <a:pathLst>
              <a:path h="6597279" w="5208378">
                <a:moveTo>
                  <a:pt x="0" y="0"/>
                </a:moveTo>
                <a:lnTo>
                  <a:pt x="5208379" y="0"/>
                </a:lnTo>
                <a:lnTo>
                  <a:pt x="5208379" y="6597279"/>
                </a:lnTo>
                <a:lnTo>
                  <a:pt x="0" y="6597279"/>
                </a:lnTo>
                <a:lnTo>
                  <a:pt x="0" y="0"/>
                </a:lnTo>
                <a:close/>
              </a:path>
            </a:pathLst>
          </a:custGeom>
          <a:blipFill>
            <a:blip r:embed="rId6"/>
            <a:stretch>
              <a:fillRect l="-115290" t="-28466" r="-115108" b="-18256"/>
            </a:stretch>
          </a:blipFill>
        </p:spPr>
      </p:sp>
      <p:grpSp>
        <p:nvGrpSpPr>
          <p:cNvPr name="Group 8" id="8"/>
          <p:cNvGrpSpPr/>
          <p:nvPr/>
        </p:nvGrpSpPr>
        <p:grpSpPr>
          <a:xfrm rot="0">
            <a:off x="262228" y="8016642"/>
            <a:ext cx="8713941" cy="1884811"/>
            <a:chOff x="0" y="0"/>
            <a:chExt cx="4633269" cy="1002169"/>
          </a:xfrm>
        </p:grpSpPr>
        <p:sp>
          <p:nvSpPr>
            <p:cNvPr name="Freeform 9" id="9"/>
            <p:cNvSpPr/>
            <p:nvPr/>
          </p:nvSpPr>
          <p:spPr>
            <a:xfrm flipH="false" flipV="false" rot="0">
              <a:off x="0" y="0"/>
              <a:ext cx="4633269" cy="1002169"/>
            </a:xfrm>
            <a:custGeom>
              <a:avLst/>
              <a:gdLst/>
              <a:ahLst/>
              <a:cxnLst/>
              <a:rect r="r" b="b" t="t" l="l"/>
              <a:pathLst>
                <a:path h="1002169" w="4633269">
                  <a:moveTo>
                    <a:pt x="27542" y="0"/>
                  </a:moveTo>
                  <a:lnTo>
                    <a:pt x="4605727" y="0"/>
                  </a:lnTo>
                  <a:cubicBezTo>
                    <a:pt x="4620938" y="0"/>
                    <a:pt x="4633269" y="12331"/>
                    <a:pt x="4633269" y="27542"/>
                  </a:cubicBezTo>
                  <a:lnTo>
                    <a:pt x="4633269" y="974627"/>
                  </a:lnTo>
                  <a:cubicBezTo>
                    <a:pt x="4633269" y="981931"/>
                    <a:pt x="4630367" y="988937"/>
                    <a:pt x="4625202" y="994102"/>
                  </a:cubicBezTo>
                  <a:cubicBezTo>
                    <a:pt x="4620037" y="999267"/>
                    <a:pt x="4613031" y="1002169"/>
                    <a:pt x="4605727" y="1002169"/>
                  </a:cubicBezTo>
                  <a:lnTo>
                    <a:pt x="27542" y="1002169"/>
                  </a:lnTo>
                  <a:cubicBezTo>
                    <a:pt x="20237" y="1002169"/>
                    <a:pt x="13232" y="999267"/>
                    <a:pt x="8067" y="994102"/>
                  </a:cubicBezTo>
                  <a:cubicBezTo>
                    <a:pt x="2902" y="988937"/>
                    <a:pt x="0" y="981931"/>
                    <a:pt x="0" y="974627"/>
                  </a:cubicBezTo>
                  <a:lnTo>
                    <a:pt x="0" y="27542"/>
                  </a:lnTo>
                  <a:cubicBezTo>
                    <a:pt x="0" y="20237"/>
                    <a:pt x="2902" y="13232"/>
                    <a:pt x="8067" y="8067"/>
                  </a:cubicBezTo>
                  <a:cubicBezTo>
                    <a:pt x="13232" y="2902"/>
                    <a:pt x="20237" y="0"/>
                    <a:pt x="27542" y="0"/>
                  </a:cubicBezTo>
                  <a:close/>
                </a:path>
              </a:pathLst>
            </a:custGeom>
            <a:gradFill rotWithShape="true">
              <a:gsLst>
                <a:gs pos="0">
                  <a:srgbClr val="F06457">
                    <a:alpha val="100000"/>
                  </a:srgbClr>
                </a:gs>
                <a:gs pos="100000">
                  <a:srgbClr val="9F005C">
                    <a:alpha val="100000"/>
                  </a:srgbClr>
                </a:gs>
              </a:gsLst>
              <a:lin ang="0"/>
            </a:gradFill>
          </p:spPr>
        </p:sp>
        <p:sp>
          <p:nvSpPr>
            <p:cNvPr name="TextBox 10" id="10"/>
            <p:cNvSpPr txBox="true"/>
            <p:nvPr/>
          </p:nvSpPr>
          <p:spPr>
            <a:xfrm>
              <a:off x="0" y="19050"/>
              <a:ext cx="4633269" cy="983119"/>
            </a:xfrm>
            <a:prstGeom prst="rect">
              <a:avLst/>
            </a:prstGeom>
          </p:spPr>
          <p:txBody>
            <a:bodyPr anchor="ctr" rtlCol="false" tIns="50800" lIns="50800" bIns="50800" rIns="50800"/>
            <a:lstStyle/>
            <a:p>
              <a:pPr algn="l">
                <a:lnSpc>
                  <a:spcPts val="2750"/>
                </a:lnSpc>
              </a:pPr>
            </a:p>
          </p:txBody>
        </p:sp>
      </p:grpSp>
      <p:sp>
        <p:nvSpPr>
          <p:cNvPr name="Freeform 11" id="11"/>
          <p:cNvSpPr/>
          <p:nvPr/>
        </p:nvSpPr>
        <p:spPr>
          <a:xfrm flipH="false" flipV="false" rot="0">
            <a:off x="7049204" y="262521"/>
            <a:ext cx="10875458" cy="3911634"/>
          </a:xfrm>
          <a:custGeom>
            <a:avLst/>
            <a:gdLst/>
            <a:ahLst/>
            <a:cxnLst/>
            <a:rect r="r" b="b" t="t" l="l"/>
            <a:pathLst>
              <a:path h="3911634" w="10875458">
                <a:moveTo>
                  <a:pt x="0" y="0"/>
                </a:moveTo>
                <a:lnTo>
                  <a:pt x="10875458" y="0"/>
                </a:lnTo>
                <a:lnTo>
                  <a:pt x="10875458" y="3911634"/>
                </a:lnTo>
                <a:lnTo>
                  <a:pt x="0" y="3911634"/>
                </a:lnTo>
                <a:lnTo>
                  <a:pt x="0" y="0"/>
                </a:lnTo>
                <a:close/>
              </a:path>
            </a:pathLst>
          </a:custGeom>
          <a:blipFill>
            <a:blip r:embed="rId7"/>
            <a:stretch>
              <a:fillRect l="0" t="-20162" r="0" b="-36228"/>
            </a:stretch>
          </a:blipFill>
        </p:spPr>
      </p:sp>
      <p:sp>
        <p:nvSpPr>
          <p:cNvPr name="Freeform 12" id="12"/>
          <p:cNvSpPr/>
          <p:nvPr/>
        </p:nvSpPr>
        <p:spPr>
          <a:xfrm flipH="false" flipV="false" rot="0">
            <a:off x="7049204" y="4326555"/>
            <a:ext cx="10875458" cy="3377098"/>
          </a:xfrm>
          <a:custGeom>
            <a:avLst/>
            <a:gdLst/>
            <a:ahLst/>
            <a:cxnLst/>
            <a:rect r="r" b="b" t="t" l="l"/>
            <a:pathLst>
              <a:path h="3377098" w="10875458">
                <a:moveTo>
                  <a:pt x="0" y="0"/>
                </a:moveTo>
                <a:lnTo>
                  <a:pt x="10875458" y="0"/>
                </a:lnTo>
                <a:lnTo>
                  <a:pt x="10875458" y="3377098"/>
                </a:lnTo>
                <a:lnTo>
                  <a:pt x="0" y="3377098"/>
                </a:lnTo>
                <a:lnTo>
                  <a:pt x="0" y="0"/>
                </a:lnTo>
                <a:close/>
              </a:path>
            </a:pathLst>
          </a:custGeom>
          <a:blipFill>
            <a:blip r:embed="rId8"/>
            <a:stretch>
              <a:fillRect l="0" t="-22131" r="0" b="-59013"/>
            </a:stretch>
          </a:blipFill>
        </p:spPr>
      </p:sp>
      <p:sp>
        <p:nvSpPr>
          <p:cNvPr name="TextBox 13" id="13"/>
          <p:cNvSpPr txBox="true"/>
          <p:nvPr/>
        </p:nvSpPr>
        <p:spPr>
          <a:xfrm rot="0">
            <a:off x="9910961" y="8453329"/>
            <a:ext cx="7366232" cy="1656339"/>
          </a:xfrm>
          <a:prstGeom prst="rect">
            <a:avLst/>
          </a:prstGeom>
        </p:spPr>
        <p:txBody>
          <a:bodyPr anchor="t" rtlCol="false" tIns="0" lIns="0" bIns="0" rIns="0">
            <a:spAutoFit/>
          </a:bodyPr>
          <a:lstStyle/>
          <a:p>
            <a:pPr algn="l">
              <a:lnSpc>
                <a:spcPts val="2671"/>
              </a:lnSpc>
            </a:pPr>
            <a:r>
              <a:rPr lang="en-US" sz="1908">
                <a:solidFill>
                  <a:srgbClr val="FFFFFF"/>
                </a:solidFill>
                <a:latin typeface="Inter"/>
                <a:ea typeface="Inter"/>
                <a:cs typeface="Inter"/>
                <a:sym typeface="Inter"/>
              </a:rPr>
              <a:t>Displays all product details including price, stock, and vendor information. Admin can perform key actions like viewing, issuing, purchasing, price updates, and deletion. Shows essential product data with limited access for managers to view, issue, or purchase</a:t>
            </a:r>
          </a:p>
        </p:txBody>
      </p:sp>
      <p:sp>
        <p:nvSpPr>
          <p:cNvPr name="TextBox 14" id="14"/>
          <p:cNvSpPr txBox="true"/>
          <p:nvPr/>
        </p:nvSpPr>
        <p:spPr>
          <a:xfrm rot="0">
            <a:off x="9910961" y="8047631"/>
            <a:ext cx="4260967" cy="281914"/>
          </a:xfrm>
          <a:prstGeom prst="rect">
            <a:avLst/>
          </a:prstGeom>
        </p:spPr>
        <p:txBody>
          <a:bodyPr anchor="t" rtlCol="false" tIns="0" lIns="0" bIns="0" rIns="0">
            <a:spAutoFit/>
          </a:bodyPr>
          <a:lstStyle/>
          <a:p>
            <a:pPr algn="l">
              <a:lnSpc>
                <a:spcPts val="2142"/>
              </a:lnSpc>
            </a:pPr>
            <a:r>
              <a:rPr lang="en-US" sz="1947" b="true">
                <a:solidFill>
                  <a:srgbClr val="FFFFFF"/>
                </a:solidFill>
                <a:latin typeface="Inter Bold"/>
                <a:ea typeface="Inter Bold"/>
                <a:cs typeface="Inter Bold"/>
                <a:sym typeface="Inter Bold"/>
              </a:rPr>
              <a:t>PRODUCT LIST PAGE:</a:t>
            </a:r>
          </a:p>
        </p:txBody>
      </p:sp>
      <p:sp>
        <p:nvSpPr>
          <p:cNvPr name="TextBox 15" id="15"/>
          <p:cNvSpPr txBox="true"/>
          <p:nvPr/>
        </p:nvSpPr>
        <p:spPr>
          <a:xfrm rot="0">
            <a:off x="749567" y="8652018"/>
            <a:ext cx="7366232" cy="1108259"/>
          </a:xfrm>
          <a:prstGeom prst="rect">
            <a:avLst/>
          </a:prstGeom>
        </p:spPr>
        <p:txBody>
          <a:bodyPr anchor="t" rtlCol="false" tIns="0" lIns="0" bIns="0" rIns="0">
            <a:spAutoFit/>
          </a:bodyPr>
          <a:lstStyle/>
          <a:p>
            <a:pPr algn="l">
              <a:lnSpc>
                <a:spcPts val="2951"/>
              </a:lnSpc>
            </a:pPr>
            <a:r>
              <a:rPr lang="en-US" sz="2108">
                <a:solidFill>
                  <a:srgbClr val="FFFFFF"/>
                </a:solidFill>
                <a:latin typeface="Inter"/>
                <a:ea typeface="Inter"/>
                <a:cs typeface="Inter"/>
                <a:sym typeface="Inter"/>
              </a:rPr>
              <a:t>Allows seamless entry of new product data with fields for pricing, stock, reorder level, and vendor, ensuring accurate inventory tracking.</a:t>
            </a:r>
          </a:p>
        </p:txBody>
      </p:sp>
      <p:sp>
        <p:nvSpPr>
          <p:cNvPr name="TextBox 16" id="16"/>
          <p:cNvSpPr txBox="true"/>
          <p:nvPr/>
        </p:nvSpPr>
        <p:spPr>
          <a:xfrm rot="0">
            <a:off x="651189" y="8272338"/>
            <a:ext cx="4260967" cy="281920"/>
          </a:xfrm>
          <a:prstGeom prst="rect">
            <a:avLst/>
          </a:prstGeom>
        </p:spPr>
        <p:txBody>
          <a:bodyPr anchor="t" rtlCol="false" tIns="0" lIns="0" bIns="0" rIns="0">
            <a:spAutoFit/>
          </a:bodyPr>
          <a:lstStyle/>
          <a:p>
            <a:pPr algn="l">
              <a:lnSpc>
                <a:spcPts val="2142"/>
              </a:lnSpc>
            </a:pPr>
            <a:r>
              <a:rPr lang="en-US" sz="1947" b="true">
                <a:solidFill>
                  <a:srgbClr val="FFFFFF"/>
                </a:solidFill>
                <a:latin typeface="Inter Bold"/>
                <a:ea typeface="Inter Bold"/>
                <a:cs typeface="Inter Bold"/>
                <a:sym typeface="Inter Bold"/>
              </a:rPr>
              <a:t>NEW PRODUCT ADDITION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215A">
                <a:alpha val="100000"/>
              </a:srgbClr>
            </a:gs>
            <a:gs pos="100000">
              <a:srgbClr val="034C5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2228" y="81617"/>
            <a:ext cx="1100266" cy="504122"/>
          </a:xfrm>
          <a:custGeom>
            <a:avLst/>
            <a:gdLst/>
            <a:ahLst/>
            <a:cxnLst/>
            <a:rect r="r" b="b" t="t" l="l"/>
            <a:pathLst>
              <a:path h="504122" w="1100266">
                <a:moveTo>
                  <a:pt x="0" y="0"/>
                </a:moveTo>
                <a:lnTo>
                  <a:pt x="1100266" y="0"/>
                </a:lnTo>
                <a:lnTo>
                  <a:pt x="1100266" y="504122"/>
                </a:lnTo>
                <a:lnTo>
                  <a:pt x="0" y="504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2228" y="1028700"/>
            <a:ext cx="7427566" cy="5308805"/>
          </a:xfrm>
          <a:custGeom>
            <a:avLst/>
            <a:gdLst/>
            <a:ahLst/>
            <a:cxnLst/>
            <a:rect r="r" b="b" t="t" l="l"/>
            <a:pathLst>
              <a:path h="5308805" w="7427566">
                <a:moveTo>
                  <a:pt x="0" y="0"/>
                </a:moveTo>
                <a:lnTo>
                  <a:pt x="7427565" y="0"/>
                </a:lnTo>
                <a:lnTo>
                  <a:pt x="7427565" y="5308805"/>
                </a:lnTo>
                <a:lnTo>
                  <a:pt x="0" y="5308805"/>
                </a:lnTo>
                <a:lnTo>
                  <a:pt x="0" y="0"/>
                </a:lnTo>
                <a:close/>
              </a:path>
            </a:pathLst>
          </a:custGeom>
          <a:blipFill>
            <a:blip r:embed="rId4"/>
            <a:stretch>
              <a:fillRect l="-43416" t="-18330" r="-43583" b="-28837"/>
            </a:stretch>
          </a:blipFill>
        </p:spPr>
      </p:sp>
      <p:grpSp>
        <p:nvGrpSpPr>
          <p:cNvPr name="Group 4" id="4"/>
          <p:cNvGrpSpPr/>
          <p:nvPr/>
        </p:nvGrpSpPr>
        <p:grpSpPr>
          <a:xfrm rot="0">
            <a:off x="8475232" y="6785180"/>
            <a:ext cx="9293286" cy="2909906"/>
            <a:chOff x="0" y="0"/>
            <a:chExt cx="4941311" cy="1547219"/>
          </a:xfrm>
        </p:grpSpPr>
        <p:sp>
          <p:nvSpPr>
            <p:cNvPr name="Freeform 5" id="5"/>
            <p:cNvSpPr/>
            <p:nvPr/>
          </p:nvSpPr>
          <p:spPr>
            <a:xfrm flipH="false" flipV="false" rot="0">
              <a:off x="0" y="0"/>
              <a:ext cx="4941311" cy="1547219"/>
            </a:xfrm>
            <a:custGeom>
              <a:avLst/>
              <a:gdLst/>
              <a:ahLst/>
              <a:cxnLst/>
              <a:rect r="r" b="b" t="t" l="l"/>
              <a:pathLst>
                <a:path h="1547219" w="4941311">
                  <a:moveTo>
                    <a:pt x="25825" y="0"/>
                  </a:moveTo>
                  <a:lnTo>
                    <a:pt x="4915486" y="0"/>
                  </a:lnTo>
                  <a:cubicBezTo>
                    <a:pt x="4929749" y="0"/>
                    <a:pt x="4941311" y="11562"/>
                    <a:pt x="4941311" y="25825"/>
                  </a:cubicBezTo>
                  <a:lnTo>
                    <a:pt x="4941311" y="1521394"/>
                  </a:lnTo>
                  <a:cubicBezTo>
                    <a:pt x="4941311" y="1535657"/>
                    <a:pt x="4929749" y="1547219"/>
                    <a:pt x="4915486" y="1547219"/>
                  </a:cubicBezTo>
                  <a:lnTo>
                    <a:pt x="25825" y="1547219"/>
                  </a:lnTo>
                  <a:cubicBezTo>
                    <a:pt x="11562" y="1547219"/>
                    <a:pt x="0" y="1535657"/>
                    <a:pt x="0" y="1521394"/>
                  </a:cubicBezTo>
                  <a:lnTo>
                    <a:pt x="0" y="25825"/>
                  </a:lnTo>
                  <a:cubicBezTo>
                    <a:pt x="0" y="11562"/>
                    <a:pt x="11562" y="0"/>
                    <a:pt x="25825" y="0"/>
                  </a:cubicBezTo>
                  <a:close/>
                </a:path>
              </a:pathLst>
            </a:custGeom>
            <a:gradFill rotWithShape="true">
              <a:gsLst>
                <a:gs pos="0">
                  <a:srgbClr val="F06457">
                    <a:alpha val="100000"/>
                  </a:srgbClr>
                </a:gs>
                <a:gs pos="100000">
                  <a:srgbClr val="9F005C">
                    <a:alpha val="100000"/>
                  </a:srgbClr>
                </a:gs>
              </a:gsLst>
              <a:lin ang="0"/>
            </a:gradFill>
          </p:spPr>
        </p:sp>
        <p:sp>
          <p:nvSpPr>
            <p:cNvPr name="TextBox 6" id="6"/>
            <p:cNvSpPr txBox="true"/>
            <p:nvPr/>
          </p:nvSpPr>
          <p:spPr>
            <a:xfrm>
              <a:off x="0" y="19050"/>
              <a:ext cx="4941311" cy="1528169"/>
            </a:xfrm>
            <a:prstGeom prst="rect">
              <a:avLst/>
            </a:prstGeom>
          </p:spPr>
          <p:txBody>
            <a:bodyPr anchor="ctr" rtlCol="false" tIns="50800" lIns="50800" bIns="50800" rIns="50800"/>
            <a:lstStyle/>
            <a:p>
              <a:pPr algn="l">
                <a:lnSpc>
                  <a:spcPts val="2750"/>
                </a:lnSpc>
              </a:pPr>
            </a:p>
          </p:txBody>
        </p:sp>
      </p:grpSp>
      <p:grpSp>
        <p:nvGrpSpPr>
          <p:cNvPr name="Group 7" id="7"/>
          <p:cNvGrpSpPr/>
          <p:nvPr/>
        </p:nvGrpSpPr>
        <p:grpSpPr>
          <a:xfrm rot="0">
            <a:off x="461524" y="6785180"/>
            <a:ext cx="7161595" cy="2878220"/>
            <a:chOff x="0" y="0"/>
            <a:chExt cx="3851738" cy="1548000"/>
          </a:xfrm>
        </p:grpSpPr>
        <p:sp>
          <p:nvSpPr>
            <p:cNvPr name="Freeform 8" id="8"/>
            <p:cNvSpPr/>
            <p:nvPr/>
          </p:nvSpPr>
          <p:spPr>
            <a:xfrm flipH="false" flipV="false" rot="0">
              <a:off x="0" y="0"/>
              <a:ext cx="3851738" cy="1548000"/>
            </a:xfrm>
            <a:custGeom>
              <a:avLst/>
              <a:gdLst/>
              <a:ahLst/>
              <a:cxnLst/>
              <a:rect r="r" b="b" t="t" l="l"/>
              <a:pathLst>
                <a:path h="1548000" w="3851738">
                  <a:moveTo>
                    <a:pt x="33512" y="0"/>
                  </a:moveTo>
                  <a:lnTo>
                    <a:pt x="3818226" y="0"/>
                  </a:lnTo>
                  <a:cubicBezTo>
                    <a:pt x="3827114" y="0"/>
                    <a:pt x="3835638" y="3531"/>
                    <a:pt x="3841922" y="9815"/>
                  </a:cubicBezTo>
                  <a:cubicBezTo>
                    <a:pt x="3848207" y="16100"/>
                    <a:pt x="3851738" y="24624"/>
                    <a:pt x="3851738" y="33512"/>
                  </a:cubicBezTo>
                  <a:lnTo>
                    <a:pt x="3851738" y="1514488"/>
                  </a:lnTo>
                  <a:cubicBezTo>
                    <a:pt x="3851738" y="1523376"/>
                    <a:pt x="3848207" y="1531900"/>
                    <a:pt x="3841922" y="1538184"/>
                  </a:cubicBezTo>
                  <a:cubicBezTo>
                    <a:pt x="3835638" y="1544469"/>
                    <a:pt x="3827114" y="1548000"/>
                    <a:pt x="3818226" y="1548000"/>
                  </a:cubicBezTo>
                  <a:lnTo>
                    <a:pt x="33512" y="1548000"/>
                  </a:lnTo>
                  <a:cubicBezTo>
                    <a:pt x="24624" y="1548000"/>
                    <a:pt x="16100" y="1544469"/>
                    <a:pt x="9815" y="1538184"/>
                  </a:cubicBezTo>
                  <a:cubicBezTo>
                    <a:pt x="3531" y="1531900"/>
                    <a:pt x="0" y="1523376"/>
                    <a:pt x="0" y="1514488"/>
                  </a:cubicBezTo>
                  <a:lnTo>
                    <a:pt x="0" y="33512"/>
                  </a:lnTo>
                  <a:cubicBezTo>
                    <a:pt x="0" y="24624"/>
                    <a:pt x="3531" y="16100"/>
                    <a:pt x="9815" y="9815"/>
                  </a:cubicBezTo>
                  <a:cubicBezTo>
                    <a:pt x="16100" y="3531"/>
                    <a:pt x="24624" y="0"/>
                    <a:pt x="33512" y="0"/>
                  </a:cubicBezTo>
                  <a:close/>
                </a:path>
              </a:pathLst>
            </a:custGeom>
            <a:gradFill rotWithShape="true">
              <a:gsLst>
                <a:gs pos="0">
                  <a:srgbClr val="F06457">
                    <a:alpha val="100000"/>
                  </a:srgbClr>
                </a:gs>
                <a:gs pos="100000">
                  <a:srgbClr val="9F005C">
                    <a:alpha val="100000"/>
                  </a:srgbClr>
                </a:gs>
              </a:gsLst>
              <a:lin ang="0"/>
            </a:gradFill>
          </p:spPr>
        </p:sp>
        <p:sp>
          <p:nvSpPr>
            <p:cNvPr name="TextBox 9" id="9"/>
            <p:cNvSpPr txBox="true"/>
            <p:nvPr/>
          </p:nvSpPr>
          <p:spPr>
            <a:xfrm>
              <a:off x="0" y="19050"/>
              <a:ext cx="3851738" cy="1528950"/>
            </a:xfrm>
            <a:prstGeom prst="rect">
              <a:avLst/>
            </a:prstGeom>
          </p:spPr>
          <p:txBody>
            <a:bodyPr anchor="ctr" rtlCol="false" tIns="50800" lIns="50800" bIns="50800" rIns="50800"/>
            <a:lstStyle/>
            <a:p>
              <a:pPr algn="l">
                <a:lnSpc>
                  <a:spcPts val="2750"/>
                </a:lnSpc>
              </a:pPr>
            </a:p>
          </p:txBody>
        </p:sp>
      </p:grpSp>
      <p:sp>
        <p:nvSpPr>
          <p:cNvPr name="Freeform 10" id="10"/>
          <p:cNvSpPr/>
          <p:nvPr/>
        </p:nvSpPr>
        <p:spPr>
          <a:xfrm flipH="false" flipV="false" rot="0">
            <a:off x="8008506" y="1028700"/>
            <a:ext cx="10226738" cy="5004464"/>
          </a:xfrm>
          <a:custGeom>
            <a:avLst/>
            <a:gdLst/>
            <a:ahLst/>
            <a:cxnLst/>
            <a:rect r="r" b="b" t="t" l="l"/>
            <a:pathLst>
              <a:path h="5004464" w="10226738">
                <a:moveTo>
                  <a:pt x="0" y="0"/>
                </a:moveTo>
                <a:lnTo>
                  <a:pt x="10226738" y="0"/>
                </a:lnTo>
                <a:lnTo>
                  <a:pt x="10226738" y="5004464"/>
                </a:lnTo>
                <a:lnTo>
                  <a:pt x="0" y="5004464"/>
                </a:lnTo>
                <a:lnTo>
                  <a:pt x="0" y="0"/>
                </a:lnTo>
                <a:close/>
              </a:path>
            </a:pathLst>
          </a:custGeom>
          <a:blipFill>
            <a:blip r:embed="rId5"/>
            <a:stretch>
              <a:fillRect l="-6373" t="-22355" r="-6263" b="-7117"/>
            </a:stretch>
          </a:blipFill>
        </p:spPr>
      </p:sp>
      <p:sp>
        <p:nvSpPr>
          <p:cNvPr name="TextBox 11" id="11"/>
          <p:cNvSpPr txBox="true"/>
          <p:nvPr/>
        </p:nvSpPr>
        <p:spPr>
          <a:xfrm rot="0">
            <a:off x="8894417" y="7577321"/>
            <a:ext cx="8874101" cy="1314106"/>
          </a:xfrm>
          <a:prstGeom prst="rect">
            <a:avLst/>
          </a:prstGeom>
        </p:spPr>
        <p:txBody>
          <a:bodyPr anchor="t" rtlCol="false" tIns="0" lIns="0" bIns="0" rIns="0">
            <a:spAutoFit/>
          </a:bodyPr>
          <a:lstStyle/>
          <a:p>
            <a:pPr algn="l">
              <a:lnSpc>
                <a:spcPts val="3586"/>
              </a:lnSpc>
            </a:pPr>
            <a:r>
              <a:rPr lang="en-US" sz="2298" spc="140">
                <a:solidFill>
                  <a:srgbClr val="FFFFFF"/>
                </a:solidFill>
                <a:latin typeface="Inter"/>
                <a:ea typeface="Inter"/>
                <a:cs typeface="Inter"/>
                <a:sym typeface="Inter"/>
              </a:rPr>
              <a:t>Shows demand and sales trend for a selected product through graphical visualization, enabling data-driven decision-making and stock planning.</a:t>
            </a:r>
          </a:p>
        </p:txBody>
      </p:sp>
      <p:sp>
        <p:nvSpPr>
          <p:cNvPr name="TextBox 12" id="12"/>
          <p:cNvSpPr txBox="true"/>
          <p:nvPr/>
        </p:nvSpPr>
        <p:spPr>
          <a:xfrm rot="0">
            <a:off x="8894417" y="7047598"/>
            <a:ext cx="5921667" cy="314258"/>
          </a:xfrm>
          <a:prstGeom prst="rect">
            <a:avLst/>
          </a:prstGeom>
        </p:spPr>
        <p:txBody>
          <a:bodyPr anchor="t" rtlCol="false" tIns="0" lIns="0" bIns="0" rIns="0">
            <a:spAutoFit/>
          </a:bodyPr>
          <a:lstStyle/>
          <a:p>
            <a:pPr algn="l">
              <a:lnSpc>
                <a:spcPts val="2472"/>
              </a:lnSpc>
            </a:pPr>
            <a:r>
              <a:rPr lang="en-US" sz="2247" b="true">
                <a:solidFill>
                  <a:srgbClr val="FFFFFF"/>
                </a:solidFill>
                <a:latin typeface="Inter Bold"/>
                <a:ea typeface="Inter Bold"/>
                <a:cs typeface="Inter Bold"/>
                <a:sym typeface="Inter Bold"/>
              </a:rPr>
              <a:t> SINGLE PRODUCT DEMAND TREND :</a:t>
            </a:r>
          </a:p>
        </p:txBody>
      </p:sp>
      <p:sp>
        <p:nvSpPr>
          <p:cNvPr name="TextBox 13" id="13"/>
          <p:cNvSpPr txBox="true"/>
          <p:nvPr/>
        </p:nvSpPr>
        <p:spPr>
          <a:xfrm rot="0">
            <a:off x="753484" y="7735944"/>
            <a:ext cx="5215560" cy="1589510"/>
          </a:xfrm>
          <a:prstGeom prst="rect">
            <a:avLst/>
          </a:prstGeom>
        </p:spPr>
        <p:txBody>
          <a:bodyPr anchor="t" rtlCol="false" tIns="0" lIns="0" bIns="0" rIns="0">
            <a:spAutoFit/>
          </a:bodyPr>
          <a:lstStyle/>
          <a:p>
            <a:pPr algn="l">
              <a:lnSpc>
                <a:spcPts val="3197"/>
              </a:lnSpc>
            </a:pPr>
            <a:r>
              <a:rPr lang="en-US" sz="2284">
                <a:solidFill>
                  <a:srgbClr val="FFFFFF"/>
                </a:solidFill>
                <a:latin typeface="Inter"/>
                <a:ea typeface="Inter"/>
                <a:cs typeface="Inter"/>
                <a:sym typeface="Inter"/>
              </a:rPr>
              <a:t>Displays a visual summary of total sales per product using tables and pie charts, helping in quick comparison of product performance.</a:t>
            </a:r>
          </a:p>
        </p:txBody>
      </p:sp>
      <p:sp>
        <p:nvSpPr>
          <p:cNvPr name="TextBox 14" id="14"/>
          <p:cNvSpPr txBox="true"/>
          <p:nvPr/>
        </p:nvSpPr>
        <p:spPr>
          <a:xfrm rot="0">
            <a:off x="736923" y="7038073"/>
            <a:ext cx="5924080" cy="568557"/>
          </a:xfrm>
          <a:prstGeom prst="rect">
            <a:avLst/>
          </a:prstGeom>
        </p:spPr>
        <p:txBody>
          <a:bodyPr anchor="t" rtlCol="false" tIns="0" lIns="0" bIns="0" rIns="0">
            <a:spAutoFit/>
          </a:bodyPr>
          <a:lstStyle/>
          <a:p>
            <a:pPr algn="l">
              <a:lnSpc>
                <a:spcPts val="2228"/>
              </a:lnSpc>
            </a:pPr>
            <a:r>
              <a:rPr lang="en-US" sz="2025" b="true">
                <a:solidFill>
                  <a:srgbClr val="FFFFFF"/>
                </a:solidFill>
                <a:latin typeface="Inter Bold"/>
                <a:ea typeface="Inter Bold"/>
                <a:cs typeface="Inter Bold"/>
                <a:sym typeface="Inter Bold"/>
              </a:rPr>
              <a:t> PRODUCT SALE DASHBOARD (ALL PRODUCTS ANALYSIS)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DAG3tIv0wms</dc:identifier>
  <dcterms:modified xsi:type="dcterms:W3CDTF">2011-08-01T06:04:30Z</dcterms:modified>
  <cp:revision>1</cp:revision>
  <dc:title>Orange Red and Blue Gradient Modern Logistics Presentation</dc:title>
</cp:coreProperties>
</file>